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8" r:id="rId2"/>
  </p:sldMasterIdLst>
  <p:notesMasterIdLst>
    <p:notesMasterId r:id="rId37"/>
  </p:notesMasterIdLst>
  <p:sldIdLst>
    <p:sldId id="256" r:id="rId3"/>
    <p:sldId id="257" r:id="rId4"/>
    <p:sldId id="442" r:id="rId5"/>
    <p:sldId id="384" r:id="rId6"/>
    <p:sldId id="316" r:id="rId7"/>
    <p:sldId id="317" r:id="rId8"/>
    <p:sldId id="318" r:id="rId9"/>
    <p:sldId id="321" r:id="rId10"/>
    <p:sldId id="322" r:id="rId11"/>
    <p:sldId id="323" r:id="rId12"/>
    <p:sldId id="381" r:id="rId13"/>
    <p:sldId id="405" r:id="rId14"/>
    <p:sldId id="406" r:id="rId15"/>
    <p:sldId id="407" r:id="rId16"/>
    <p:sldId id="449" r:id="rId17"/>
    <p:sldId id="450" r:id="rId18"/>
    <p:sldId id="395" r:id="rId19"/>
    <p:sldId id="369" r:id="rId20"/>
    <p:sldId id="404" r:id="rId21"/>
    <p:sldId id="370" r:id="rId22"/>
    <p:sldId id="394" r:id="rId23"/>
    <p:sldId id="448" r:id="rId24"/>
    <p:sldId id="383" r:id="rId25"/>
    <p:sldId id="415" r:id="rId26"/>
    <p:sldId id="416" r:id="rId27"/>
    <p:sldId id="417" r:id="rId28"/>
    <p:sldId id="408" r:id="rId29"/>
    <p:sldId id="409" r:id="rId30"/>
    <p:sldId id="445" r:id="rId31"/>
    <p:sldId id="447" r:id="rId32"/>
    <p:sldId id="446" r:id="rId33"/>
    <p:sldId id="444" r:id="rId34"/>
    <p:sldId id="419" r:id="rId35"/>
    <p:sldId id="299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6C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2"/>
    <p:restoredTop sz="94428"/>
  </p:normalViewPr>
  <p:slideViewPr>
    <p:cSldViewPr snapToGrid="0" snapToObjects="1">
      <p:cViewPr>
        <p:scale>
          <a:sx n="60" d="100"/>
          <a:sy n="60" d="100"/>
        </p:scale>
        <p:origin x="-360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901555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CF00E19-F562-4142-A0E8-E8BCB60B6EB5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25961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kubernetes.io</a:t>
            </a:r>
            <a:r>
              <a:rPr lang="en-US" dirty="0" smtClean="0"/>
              <a:t>/docs/concepts/policy/resource-quotas/</a:t>
            </a:r>
          </a:p>
          <a:p>
            <a:endParaRPr lang="en-US" dirty="0" smtClean="0"/>
          </a:p>
          <a:p>
            <a:r>
              <a:rPr lang="en-US" dirty="0" smtClean="0"/>
              <a:t>Resource Quota objects are independent of the Cluster Capacity. They are expressed in absolute units. </a:t>
            </a:r>
            <a:r>
              <a:rPr lang="en-US" smtClean="0"/>
              <a:t>So, if you add nodes to your cluster, this does </a:t>
            </a:r>
            <a:r>
              <a:rPr lang="en-US" i="1" smtClean="0"/>
              <a:t>not</a:t>
            </a:r>
            <a:r>
              <a:rPr lang="en-US" smtClean="0"/>
              <a:t> automatically give each namespace the ability to consume more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938A2F8-54F1-AB4E-B8B5-B1130F7515F8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616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2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19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1534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20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4849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470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47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0" name="Shape 1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ready, your existing data/apps can also be referenced from public cloud</a:t>
            </a:r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really ready, your private cloud becomes an assistant to move your workloads into IBM Cloud ... you choose region</a:t>
            </a:r>
          </a:p>
        </p:txBody>
      </p:sp>
    </p:spTree>
    <p:extLst>
      <p:ext uri="{BB962C8B-B14F-4D97-AF65-F5344CB8AC3E}">
        <p14:creationId xmlns:p14="http://schemas.microsoft.com/office/powerpoint/2010/main" val="1874126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2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19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1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0" name="Shape 1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ready, your existing data/apps can also be referenced from public cloud</a:t>
            </a:r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really ready, your private cloud becomes an assistant to move your workloads into IBM Cloud ... you choose region</a:t>
            </a:r>
          </a:p>
        </p:txBody>
      </p:sp>
    </p:spTree>
    <p:extLst>
      <p:ext uri="{BB962C8B-B14F-4D97-AF65-F5344CB8AC3E}">
        <p14:creationId xmlns:p14="http://schemas.microsoft.com/office/powerpoint/2010/main" val="1763419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0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64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/>
          <a:lstStyle/>
          <a:p>
            <a:fld id="{37FB5180-CB65-974B-B363-3EC40B8E04E2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/>
              <a:t>32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896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91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6" name="Shape 13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ready, your existing data/apps can also be referenced from public cloud</a:t>
            </a:r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really ready, your private cloud becomes an assistant to move your workloads into IBM Cloud ... you choose region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200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2245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9192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0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01452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3388" y="709613"/>
            <a:ext cx="6289675" cy="35385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B9D0A3F-C1EE-4DD8-975B-B97E3729D8C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76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0" name="Shape 1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ready, your existing data/apps can also be referenced from public cloud</a:t>
            </a:r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endParaRPr/>
          </a:p>
          <a:p>
            <a:pPr>
              <a:defRPr>
                <a:solidFill>
                  <a:srgbClr val="FFFFFF"/>
                </a:solidFill>
                <a:latin typeface="Helvetica Neue for IBM"/>
                <a:ea typeface="Helvetica Neue for IBM"/>
                <a:cs typeface="Helvetica Neue for IBM"/>
                <a:sym typeface="Helvetica Neue for IBM"/>
              </a:defRPr>
            </a:pPr>
            <a:r>
              <a:t>When really ready, your private cloud becomes an assistant to move your workloads into IBM Cloud ... you choose region</a:t>
            </a:r>
          </a:p>
        </p:txBody>
      </p:sp>
    </p:spTree>
    <p:extLst>
      <p:ext uri="{BB962C8B-B14F-4D97-AF65-F5344CB8AC3E}">
        <p14:creationId xmlns:p14="http://schemas.microsoft.com/office/powerpoint/2010/main" val="674469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 Thank You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798289" y="2892425"/>
            <a:ext cx="4762842" cy="102028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6700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1095375" indent="-638175">
              <a:spcBef>
                <a:spcPts val="0"/>
              </a:spcBef>
              <a:buFontTx/>
              <a:defRPr sz="6700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1680210" indent="-765810">
              <a:spcBef>
                <a:spcPts val="0"/>
              </a:spcBef>
              <a:buFontTx/>
              <a:defRPr sz="6700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2222500" indent="-850900">
              <a:spcBef>
                <a:spcPts val="0"/>
              </a:spcBef>
              <a:buFontTx/>
              <a:defRPr sz="6700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2679700" indent="-850900">
              <a:spcBef>
                <a:spcPts val="0"/>
              </a:spcBef>
              <a:buFontTx/>
              <a:defRPr sz="6700" b="1">
                <a:solidFill>
                  <a:srgbClr val="0F3659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2479" y="6523355"/>
            <a:ext cx="273657" cy="2692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26CE7"/>
          </a:solidFill>
          <a:ln w="12700">
            <a:miter lim="400000"/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9" name="Rectangle"/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rgbClr val="2F5597"/>
          </a:solidFill>
          <a:ln w="12700">
            <a:miter lim="400000"/>
            <a:tailEnd type="triangle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pic>
        <p:nvPicPr>
          <p:cNvPr id="120" name="Cloud_word.png" descr="Cloud_wo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0" y="1958975"/>
            <a:ext cx="1208088" cy="150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4275" y="1666875"/>
            <a:ext cx="2778125" cy="1762125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xfrm>
            <a:off x="1016000" y="4040652"/>
            <a:ext cx="6705600" cy="4572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8941" y="4503173"/>
            <a:ext cx="4388697" cy="36576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SzTx/>
              <a:buFontTx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28650" indent="-171450">
              <a:spcBef>
                <a:spcPts val="0"/>
              </a:spcBef>
              <a:buFontTx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20139" indent="-205739">
              <a:spcBef>
                <a:spcPts val="0"/>
              </a:spcBef>
              <a:buFontTx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indent="-228600">
              <a:spcBef>
                <a:spcPts val="0"/>
              </a:spcBef>
              <a:buFontTx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indent="-228600">
              <a:spcBef>
                <a:spcPts val="0"/>
              </a:spcBef>
              <a:buFontTx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Rectangle"/>
          <p:cNvSpPr>
            <a:spLocks noGrp="1"/>
          </p:cNvSpPr>
          <p:nvPr>
            <p:ph type="body" sz="quarter" idx="13"/>
          </p:nvPr>
        </p:nvSpPr>
        <p:spPr>
          <a:xfrm>
            <a:off x="8835925" y="6083043"/>
            <a:ext cx="3169922" cy="27432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BM Confidential"/>
          <p:cNvSpPr txBox="1"/>
          <p:nvPr/>
        </p:nvSpPr>
        <p:spPr>
          <a:xfrm>
            <a:off x="390786" y="6504077"/>
            <a:ext cx="33528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07298">
              <a:defRPr sz="1200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IBM Confidential</a:t>
            </a:r>
          </a:p>
        </p:txBody>
      </p:sp>
      <p:pic>
        <p:nvPicPr>
          <p:cNvPr id="143" name="Content Slide, graphic far right corner.png" descr="Content Slide, graphic far right corner.png"/>
          <p:cNvPicPr>
            <a:picLocks noChangeAspect="1"/>
          </p:cNvPicPr>
          <p:nvPr/>
        </p:nvPicPr>
        <p:blipFill>
          <a:blip r:embed="rId2">
            <a:alphaModFix amt="43000"/>
            <a:extLst/>
          </a:blip>
          <a:stretch>
            <a:fillRect/>
          </a:stretch>
        </p:blipFill>
        <p:spPr>
          <a:xfrm>
            <a:off x="11321801" y="19"/>
            <a:ext cx="881492" cy="174977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Rectangle"/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rgbClr val="1D364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07298">
              <a:defRPr sz="2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73007" y="6512220"/>
            <a:ext cx="244050" cy="223790"/>
          </a:xfrm>
          <a:prstGeom prst="rect">
            <a:avLst/>
          </a:prstGeom>
        </p:spPr>
        <p:txBody>
          <a:bodyPr lIns="37980" tIns="37980" rIns="37980" bIns="37980"/>
          <a:lstStyle>
            <a:lvl1pPr defTabSz="607298">
              <a:defRPr sz="1100">
                <a:solidFill>
                  <a:srgbClr val="6D777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38859" y="2868320"/>
            <a:ext cx="7913512" cy="1235230"/>
          </a:xfrm>
          <a:prstGeom prst="rect">
            <a:avLst/>
          </a:prstGeom>
        </p:spPr>
        <p:txBody>
          <a:bodyPr lIns="0" tIns="0" rIns="0" bIns="0" anchor="b"/>
          <a:lstStyle>
            <a:lvl1pPr defTabSz="607298">
              <a:lnSpc>
                <a:spcPct val="85000"/>
              </a:lnSpc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8668" y="4126481"/>
            <a:ext cx="7924801" cy="864179"/>
          </a:xfrm>
          <a:prstGeom prst="rect">
            <a:avLst/>
          </a:prstGeom>
        </p:spPr>
        <p:txBody>
          <a:bodyPr lIns="0" tIns="0" rIns="0" bIns="0"/>
          <a:lstStyle>
            <a:lvl1pPr marL="0" indent="0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7CC7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728757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7CC7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457855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7CC7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2186726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7CC7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2915710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7CC7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48" name="title slide-graphic image.png" descr="title slide-graphic 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6203" y="0"/>
            <a:ext cx="399708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bm logo-white-rotated.png" descr="ibm logo-white-rotat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54592" y="618207"/>
            <a:ext cx="327812" cy="83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ntent Slide, graphic far right corner.png" descr="Content Slide, graphic far right cor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1801" y="19"/>
            <a:ext cx="881492" cy="174977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390788" y="60120"/>
            <a:ext cx="10886814" cy="879208"/>
          </a:xfrm>
          <a:prstGeom prst="rect">
            <a:avLst/>
          </a:prstGeom>
        </p:spPr>
        <p:txBody>
          <a:bodyPr lIns="0" tIns="0" rIns="0" bIns="0" anchor="b"/>
          <a:lstStyle>
            <a:lvl1pPr defTabSz="607298">
              <a:lnSpc>
                <a:spcPct val="85000"/>
              </a:lnSpc>
              <a:defRPr sz="3600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idx="1"/>
          </p:nvPr>
        </p:nvSpPr>
        <p:spPr>
          <a:xfrm>
            <a:off x="390979" y="1202335"/>
            <a:ext cx="11191616" cy="5142023"/>
          </a:xfrm>
          <a:prstGeom prst="rect">
            <a:avLst/>
          </a:prstGeom>
        </p:spPr>
        <p:txBody>
          <a:bodyPr lIns="0" tIns="0" rIns="0" bIns="0"/>
          <a:lstStyle>
            <a:lvl1pPr marL="0" indent="0" defTabSz="607298">
              <a:lnSpc>
                <a:spcPct val="100000"/>
              </a:lnSpc>
              <a:spcBef>
                <a:spcPts val="700"/>
              </a:spcBef>
              <a:buSzTx/>
              <a:buFontTx/>
              <a:buNone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17160" indent="-235001" defTabSz="607298">
              <a:lnSpc>
                <a:spcPct val="100000"/>
              </a:lnSpc>
              <a:spcBef>
                <a:spcPts val="700"/>
              </a:spcBef>
              <a:buFontTx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57543" indent="-286976" defTabSz="607298">
              <a:lnSpc>
                <a:spcPct val="100000"/>
              </a:lnSpc>
              <a:spcBef>
                <a:spcPts val="700"/>
              </a:spcBef>
              <a:buFontTx/>
              <a:buChar char="–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11921" indent="-565302" defTabSz="607298">
              <a:lnSpc>
                <a:spcPct val="100000"/>
              </a:lnSpc>
              <a:spcBef>
                <a:spcPts val="700"/>
              </a:spcBef>
              <a:buFontTx/>
              <a:buChar char="–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65818" indent="-340984" defTabSz="607298">
              <a:lnSpc>
                <a:spcPct val="100000"/>
              </a:lnSpc>
              <a:spcBef>
                <a:spcPts val="700"/>
              </a:spcBef>
              <a:buFontTx/>
              <a:buChar char="–"/>
              <a:defRPr sz="26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73007" y="6512220"/>
            <a:ext cx="244050" cy="223790"/>
          </a:xfrm>
          <a:prstGeom prst="rect">
            <a:avLst/>
          </a:prstGeom>
        </p:spPr>
        <p:txBody>
          <a:bodyPr lIns="37980" tIns="37980" rIns="37980" bIns="37980"/>
          <a:lstStyle>
            <a:lvl1pPr defTabSz="607298">
              <a:defRPr sz="1100">
                <a:solidFill>
                  <a:srgbClr val="6D777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4_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IBM Confidential"/>
          <p:cNvSpPr txBox="1"/>
          <p:nvPr/>
        </p:nvSpPr>
        <p:spPr>
          <a:xfrm>
            <a:off x="390786" y="6504077"/>
            <a:ext cx="33528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07298">
              <a:defRPr sz="1200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IBM Confidential</a:t>
            </a:r>
          </a:p>
        </p:txBody>
      </p:sp>
      <p:pic>
        <p:nvPicPr>
          <p:cNvPr id="167" name="Content Slide, graphic far right corner.png" descr="Content Slide, graphic far right corn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21801" y="19"/>
            <a:ext cx="881492" cy="174977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© 2016 IBM Corporation"/>
          <p:cNvSpPr txBox="1"/>
          <p:nvPr/>
        </p:nvSpPr>
        <p:spPr>
          <a:xfrm>
            <a:off x="334963" y="6634163"/>
            <a:ext cx="158908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1014677"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IBM Corporation</a:t>
            </a:r>
          </a:p>
        </p:txBody>
      </p:sp>
      <p:sp>
        <p:nvSpPr>
          <p:cNvPr id="169" name="IBM Cloud"/>
          <p:cNvSpPr txBox="1"/>
          <p:nvPr/>
        </p:nvSpPr>
        <p:spPr>
          <a:xfrm>
            <a:off x="10602913" y="6634163"/>
            <a:ext cx="114617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 defTabSz="1014677">
              <a:defRPr sz="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IBM Cloud</a:t>
            </a:r>
          </a:p>
        </p:txBody>
      </p:sp>
      <p:sp>
        <p:nvSpPr>
          <p:cNvPr id="170" name="Rectangle"/>
          <p:cNvSpPr/>
          <p:nvPr/>
        </p:nvSpPr>
        <p:spPr>
          <a:xfrm>
            <a:off x="0" y="0"/>
            <a:ext cx="12192001" cy="6858001"/>
          </a:xfrm>
          <a:prstGeom prst="rect">
            <a:avLst/>
          </a:prstGeom>
          <a:solidFill>
            <a:srgbClr val="1E384B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09600">
              <a:defRPr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9751" y="6427018"/>
            <a:ext cx="244050" cy="223791"/>
          </a:xfrm>
          <a:prstGeom prst="rect">
            <a:avLst/>
          </a:prstGeom>
        </p:spPr>
        <p:txBody>
          <a:bodyPr lIns="37980" tIns="37980" rIns="37980" bIns="37980"/>
          <a:lstStyle>
            <a:lvl1pPr defTabSz="607298"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 txBox="1">
            <a:spLocks noGrp="1"/>
          </p:cNvSpPr>
          <p:nvPr>
            <p:ph type="title"/>
          </p:nvPr>
        </p:nvSpPr>
        <p:spPr>
          <a:xfrm>
            <a:off x="838199" y="365124"/>
            <a:ext cx="10515601" cy="1325565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599" y="1295400"/>
            <a:ext cx="10058401" cy="4724400"/>
          </a:xfrm>
          <a:prstGeom prst="rect">
            <a:avLst/>
          </a:prstGeom>
        </p:spPr>
        <p:txBody>
          <a:bodyPr/>
          <a:lstStyle>
            <a:lvl1pPr marL="203200" indent="-203200">
              <a:spcBef>
                <a:spcPts val="1200"/>
              </a:spcBef>
              <a:defRPr sz="1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  <a:lvl2pPr marL="685800" indent="-228600">
              <a:spcBef>
                <a:spcPts val="1200"/>
              </a:spcBef>
              <a:defRPr sz="1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2pPr>
            <a:lvl3pPr marL="1175657" indent="-261257">
              <a:spcBef>
                <a:spcPts val="1200"/>
              </a:spcBef>
              <a:defRPr sz="1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3pPr>
            <a:lvl4pPr marL="1676400" indent="-304800">
              <a:spcBef>
                <a:spcPts val="1200"/>
              </a:spcBef>
              <a:defRPr sz="1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4pPr>
            <a:lvl5pPr marL="2032000" indent="-203200">
              <a:spcBef>
                <a:spcPts val="1200"/>
              </a:spcBef>
              <a:defRPr sz="16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799" y="6172200"/>
            <a:ext cx="2844801" cy="368301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BM Confidential"/>
          <p:cNvSpPr txBox="1"/>
          <p:nvPr/>
        </p:nvSpPr>
        <p:spPr>
          <a:xfrm>
            <a:off x="390786" y="6504077"/>
            <a:ext cx="3352800" cy="17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07298">
              <a:defRPr sz="1200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IBM Confidential</a:t>
            </a:r>
          </a:p>
        </p:txBody>
      </p:sp>
      <p:pic>
        <p:nvPicPr>
          <p:cNvPr id="196" name="Content Slide, graphic far right corner.png" descr="Content Slide, graphic far right cor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1801" y="19"/>
            <a:ext cx="881492" cy="174977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itle Text"/>
          <p:cNvSpPr txBox="1">
            <a:spLocks noGrp="1"/>
          </p:cNvSpPr>
          <p:nvPr>
            <p:ph type="title"/>
          </p:nvPr>
        </p:nvSpPr>
        <p:spPr>
          <a:xfrm>
            <a:off x="804558" y="805150"/>
            <a:ext cx="5321150" cy="1723551"/>
          </a:xfrm>
          <a:prstGeom prst="rect">
            <a:avLst/>
          </a:prstGeom>
        </p:spPr>
        <p:txBody>
          <a:bodyPr lIns="0" tIns="0" rIns="0" bIns="0" anchor="b"/>
          <a:lstStyle>
            <a:lvl1pPr defTabSz="607298">
              <a:lnSpc>
                <a:spcPct val="85000"/>
              </a:lnSpc>
              <a:defRPr sz="3600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38349" y="6427018"/>
            <a:ext cx="244050" cy="223791"/>
          </a:xfrm>
          <a:prstGeom prst="rect">
            <a:avLst/>
          </a:prstGeom>
        </p:spPr>
        <p:txBody>
          <a:bodyPr lIns="37980" tIns="37980" rIns="37980" bIns="37980"/>
          <a:lstStyle>
            <a:lvl1pPr defTabSz="607298">
              <a:defRPr sz="1100">
                <a:solidFill>
                  <a:srgbClr val="6D7777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643789" y="6624643"/>
            <a:ext cx="127001" cy="127001"/>
          </a:xfrm>
          <a:prstGeom prst="rect">
            <a:avLst/>
          </a:prstGeom>
        </p:spPr>
        <p:txBody>
          <a:bodyPr lIns="0" tIns="0" rIns="0" bIns="0"/>
          <a:lstStyle>
            <a:lvl1pPr algn="l" defTabSz="456719">
              <a:defRPr sz="700" spc="-3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6" name="© IBM Corporation"/>
          <p:cNvSpPr txBox="1"/>
          <p:nvPr/>
        </p:nvSpPr>
        <p:spPr>
          <a:xfrm>
            <a:off x="10534656" y="6624643"/>
            <a:ext cx="109643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456719">
              <a:defRPr sz="700" spc="-3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IBM Corporation 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480937" y="268816"/>
            <a:ext cx="675615" cy="172509"/>
            <a:chOff x="0" y="0"/>
            <a:chExt cx="675614" cy="172507"/>
          </a:xfrm>
        </p:grpSpPr>
        <p:sp>
          <p:nvSpPr>
            <p:cNvPr id="207" name="Rectangle"/>
            <p:cNvSpPr/>
            <p:nvPr/>
          </p:nvSpPr>
          <p:spPr>
            <a:xfrm>
              <a:off x="187934" y="0"/>
              <a:ext cx="487681" cy="59267"/>
            </a:xfrm>
            <a:prstGeom prst="rect">
              <a:avLst/>
            </a:prstGeom>
            <a:solidFill>
              <a:srgbClr val="009E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6719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8" name="Rectangle"/>
            <p:cNvSpPr/>
            <p:nvPr/>
          </p:nvSpPr>
          <p:spPr>
            <a:xfrm>
              <a:off x="-1" y="113241"/>
              <a:ext cx="487682" cy="59267"/>
            </a:xfrm>
            <a:prstGeom prst="rect">
              <a:avLst/>
            </a:prstGeom>
            <a:solidFill>
              <a:srgbClr val="009E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456719">
                <a:defRPr sz="23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10" name="Title Text"/>
          <p:cNvSpPr txBox="1">
            <a:spLocks noGrp="1"/>
          </p:cNvSpPr>
          <p:nvPr>
            <p:ph type="title"/>
          </p:nvPr>
        </p:nvSpPr>
        <p:spPr>
          <a:xfrm>
            <a:off x="1156551" y="99893"/>
            <a:ext cx="10425853" cy="502789"/>
          </a:xfrm>
          <a:prstGeom prst="rect">
            <a:avLst/>
          </a:prstGeom>
        </p:spPr>
        <p:txBody>
          <a:bodyPr/>
          <a:lstStyle>
            <a:lvl1pPr defTabSz="456719">
              <a:lnSpc>
                <a:spcPct val="100000"/>
              </a:lnSpc>
              <a:defRPr sz="3100" b="1">
                <a:solidFill>
                  <a:srgbClr val="009EE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IBM Cloud"/>
          <p:cNvSpPr txBox="1"/>
          <p:nvPr/>
        </p:nvSpPr>
        <p:spPr>
          <a:xfrm>
            <a:off x="126998" y="6491336"/>
            <a:ext cx="143251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12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IBM </a:t>
            </a:r>
            <a:r>
              <a:rPr b="1"/>
              <a:t>Cloud</a:t>
            </a:r>
          </a:p>
        </p:txBody>
      </p:sp>
      <p:pic>
        <p:nvPicPr>
          <p:cNvPr id="21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3" cy="504862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Line"/>
          <p:cNvSpPr/>
          <p:nvPr/>
        </p:nvSpPr>
        <p:spPr>
          <a:xfrm>
            <a:off x="-2" y="6394450"/>
            <a:ext cx="12192004" cy="0"/>
          </a:xfrm>
          <a:prstGeom prst="line">
            <a:avLst/>
          </a:prstGeom>
          <a:ln w="12700">
            <a:solidFill>
              <a:srgbClr val="5498D5"/>
            </a:solidFill>
            <a:miter/>
          </a:ln>
        </p:spPr>
        <p:txBody>
          <a:bodyPr lIns="45719" rIns="45719"/>
          <a:lstStyle/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3999" y="253999"/>
            <a:ext cx="4024250" cy="521224"/>
          </a:xfrm>
          <a:prstGeom prst="rect">
            <a:avLst/>
          </a:prstGeom>
        </p:spPr>
        <p:txBody>
          <a:bodyPr/>
          <a:lstStyle>
            <a:lvl1pPr marL="0" indent="0" defTabSz="777240">
              <a:spcBef>
                <a:spcPts val="0"/>
              </a:spcBef>
              <a:buSzTx/>
              <a:buFontTx/>
              <a:buNone/>
              <a:defRPr sz="30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777240">
              <a:spcBef>
                <a:spcPts val="0"/>
              </a:spcBef>
              <a:buSzTx/>
              <a:buFontTx/>
              <a:buNone/>
              <a:defRPr sz="30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777240">
              <a:spcBef>
                <a:spcPts val="0"/>
              </a:spcBef>
              <a:buSzTx/>
              <a:buFontTx/>
              <a:buNone/>
              <a:defRPr sz="30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777240">
              <a:spcBef>
                <a:spcPts val="0"/>
              </a:spcBef>
              <a:buSzTx/>
              <a:buFontTx/>
              <a:buNone/>
              <a:defRPr sz="30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777240">
              <a:spcBef>
                <a:spcPts val="0"/>
              </a:spcBef>
              <a:buSzTx/>
              <a:buFontTx/>
              <a:buNone/>
              <a:defRPr sz="30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1" name="Internal and Business Partner Use Only"/>
          <p:cNvSpPr txBox="1"/>
          <p:nvPr/>
        </p:nvSpPr>
        <p:spPr>
          <a:xfrm>
            <a:off x="7768907" y="6512414"/>
            <a:ext cx="3643977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0000"/>
              </a:lnSpc>
              <a:defRPr sz="11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799" y="6172200"/>
            <a:ext cx="2844801" cy="368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/>
          <a:lstStyle/>
          <a:p>
            <a:fld id="{54209C9D-F419-DF4F-85A4-A0C22DB8788C}" type="datetime1">
              <a:rPr lang="fr-FR" smtClean="0"/>
              <a:t>20/04/2018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8728" y="6400413"/>
            <a:ext cx="275073" cy="276999"/>
          </a:xfrm>
        </p:spPr>
        <p:txBody>
          <a:bodyPr/>
          <a:lstStyle/>
          <a:p>
            <a:fld id="{5B1FB092-9413-4052-9D30-B8D943FAC96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004934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723484" y="6490233"/>
            <a:ext cx="410749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fld id="{655362CE-4ABE-4CB4-8947-B1242CDD9D94}" type="slidenum">
              <a:rPr lang="en-US" sz="800" kern="1200" smtClean="0">
                <a:solidFill>
                  <a:srgbClr val="0D0D0D"/>
                </a:solidFill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pPr/>
              <a:t>‹#›</a:t>
            </a:fld>
            <a:endParaRPr lang="en-US" sz="800" kern="1200" dirty="0">
              <a:solidFill>
                <a:srgbClr val="0D0D0D"/>
              </a:solidFill>
              <a:latin typeface="Arial" panose="020B0604020202020204" pitchFamily="34" charset="0"/>
              <a:ea typeface="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454934" y="6490233"/>
            <a:ext cx="261527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kern="1200" dirty="0">
                <a:solidFill>
                  <a:srgbClr val="0D0D0D"/>
                </a:solidFill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t>Page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17564" y="6490233"/>
            <a:ext cx="15896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800" kern="1200" dirty="0">
                <a:solidFill>
                  <a:srgbClr val="0D0D0D"/>
                </a:solidFill>
                <a:latin typeface="Arial" panose="020B0604020202020204" pitchFamily="34" charset="0"/>
                <a:ea typeface=""/>
                <a:cs typeface="Arial" panose="020B0604020202020204" pitchFamily="34" charset="0"/>
              </a:rPr>
              <a:t>© 2016 IBM Corporation</a:t>
            </a:r>
          </a:p>
        </p:txBody>
      </p:sp>
      <p:pic>
        <p:nvPicPr>
          <p:cNvPr id="13" name="Picture 12" descr="Ba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306" y="6259100"/>
            <a:ext cx="1103412" cy="28861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64318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423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4"/>
          <p:cNvSpPr/>
          <p:nvPr/>
        </p:nvSpPr>
        <p:spPr>
          <a:xfrm>
            <a:off x="7658782" y="0"/>
            <a:ext cx="2986479" cy="68580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Rectangle 13"/>
          <p:cNvSpPr/>
          <p:nvPr/>
        </p:nvSpPr>
        <p:spPr>
          <a:xfrm>
            <a:off x="0" y="0"/>
            <a:ext cx="7658783" cy="6858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Rectangle 16"/>
          <p:cNvSpPr/>
          <p:nvPr/>
        </p:nvSpPr>
        <p:spPr>
          <a:xfrm>
            <a:off x="10639245" y="-11563"/>
            <a:ext cx="1552756" cy="6881125"/>
          </a:xfrm>
          <a:prstGeom prst="rect">
            <a:avLst/>
          </a:prstGeom>
          <a:solidFill>
            <a:srgbClr val="E4E1E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sz="14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</a:p>
        </p:txBody>
      </p:sp>
      <p:sp>
        <p:nvSpPr>
          <p:cNvPr id="40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sz="14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</a:p>
        </p:txBody>
      </p:sp>
      <p:sp>
        <p:nvSpPr>
          <p:cNvPr id="311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lank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Rectangle 14"/>
          <p:cNvSpPr/>
          <p:nvPr userDrawn="1"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326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27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sz="14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Agenda">
    <p:bg>
      <p:bgPr>
        <a:solidFill>
          <a:schemeClr val="accent2">
            <a:lumOff val="558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Line"/>
          <p:cNvSpPr/>
          <p:nvPr/>
        </p:nvSpPr>
        <p:spPr>
          <a:xfrm>
            <a:off x="-1" y="64071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5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5546114" y="1269729"/>
            <a:ext cx="2362202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9197739" y="700486"/>
            <a:ext cx="756751" cy="605296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05</a:t>
            </a:r>
          </a:p>
        </p:txBody>
      </p:sp>
      <p:sp>
        <p:nvSpPr>
          <p:cNvPr id="5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9197740" y="1269729"/>
            <a:ext cx="2362204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5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5546114" y="1984186"/>
            <a:ext cx="77251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6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5546114" y="2553429"/>
            <a:ext cx="2362202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9197740" y="1984186"/>
            <a:ext cx="75675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06</a:t>
            </a:r>
          </a:p>
        </p:txBody>
      </p:sp>
      <p:sp>
        <p:nvSpPr>
          <p:cNvPr id="6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9197740" y="2553429"/>
            <a:ext cx="2362204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5546114" y="3267883"/>
            <a:ext cx="77251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6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5546114" y="3837127"/>
            <a:ext cx="2362202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9197740" y="3267883"/>
            <a:ext cx="75675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07</a:t>
            </a:r>
          </a:p>
        </p:txBody>
      </p:sp>
      <p:sp>
        <p:nvSpPr>
          <p:cNvPr id="6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9197740" y="3837127"/>
            <a:ext cx="2362204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5546114" y="4551581"/>
            <a:ext cx="77251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04</a:t>
            </a:r>
          </a:p>
        </p:txBody>
      </p:sp>
      <p:sp>
        <p:nvSpPr>
          <p:cNvPr id="6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5546114" y="5120825"/>
            <a:ext cx="2362202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6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9197740" y="4551581"/>
            <a:ext cx="756750" cy="60529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08</a:t>
            </a:r>
          </a:p>
        </p:txBody>
      </p:sp>
      <p:sp>
        <p:nvSpPr>
          <p:cNvPr id="7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9197740" y="5120825"/>
            <a:ext cx="2362204" cy="48218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A9CBEA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309290" y="700486"/>
            <a:ext cx="4719911" cy="1014813"/>
          </a:xfrm>
          <a:prstGeom prst="rect">
            <a:avLst/>
          </a:prstGeom>
        </p:spPr>
        <p:txBody>
          <a:bodyPr lIns="45718" tIns="45718" rIns="45718" bIns="45718"/>
          <a:lstStyle/>
          <a:p>
            <a:pPr defTabSz="738377">
              <a:lnSpc>
                <a:spcPct val="72000"/>
              </a:lnSpc>
              <a:defRPr sz="3800" b="1"/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/>
            </a:pPr>
            <a:r>
              <a:t>Agenda</a:t>
            </a:r>
          </a:p>
        </p:txBody>
      </p:sp>
      <p:sp>
        <p:nvSpPr>
          <p:cNvPr id="7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5546113" y="700486"/>
            <a:ext cx="772511" cy="605296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accent5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73" name="Subtitle 2"/>
          <p:cNvSpPr txBox="1"/>
          <p:nvPr/>
        </p:nvSpPr>
        <p:spPr>
          <a:xfrm>
            <a:off x="127000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sz="14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</a:p>
        </p:txBody>
      </p:sp>
    </p:spTree>
    <p:extLst/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Rectangle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7" r:id="rId21"/>
    <p:sldLayoutId id="2147483685" r:id="rId2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-2" y="6413500"/>
            <a:ext cx="12192004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bm_logo_dark blue-01.png" descr="ibm_logo_dark blue-0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ubtitle 2"/>
          <p:cNvSpPr txBox="1"/>
          <p:nvPr/>
        </p:nvSpPr>
        <p:spPr>
          <a:xfrm>
            <a:off x="7768907" y="6512414"/>
            <a:ext cx="3643976" cy="264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lnSpc>
                <a:spcPct val="90000"/>
              </a:lnSpc>
              <a:defRPr sz="1200">
                <a:solidFill>
                  <a:srgbClr val="CACACA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Internal and Business Partner Use Only</a:t>
            </a:r>
          </a:p>
        </p:txBody>
      </p:sp>
      <p:sp>
        <p:nvSpPr>
          <p:cNvPr id="6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rgbClr val="1C3649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IBM </a:t>
            </a:r>
            <a:r>
              <a:rPr sz="1400" b="1">
                <a:solidFill>
                  <a:srgbClr val="1C3649"/>
                </a:solidFill>
                <a:latin typeface="Arial"/>
                <a:ea typeface="Arial"/>
                <a:cs typeface="Arial"/>
                <a:sym typeface="Arial"/>
              </a:rPr>
              <a:t>Cloud</a:t>
            </a:r>
          </a:p>
        </p:txBody>
      </p:sp>
      <p:sp>
        <p:nvSpPr>
          <p:cNvPr id="10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45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2" r:id="rId3"/>
    <p:sldLayoutId id="2147483683" r:id="rId4"/>
    <p:sldLayoutId id="2147483684" r:id="rId5"/>
  </p:sldLayoutIdLst>
  <p:transition spd="med"/>
  <p:txStyles>
    <p:title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1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63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127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905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254000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5pPr>
      <a:lvl6pPr marL="3370383" marR="0" indent="-195384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6pPr>
      <a:lvl7pPr marL="400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7pPr>
      <a:lvl8pPr marL="4640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8pPr>
      <a:lvl9pPr marL="5275383" marR="0" indent="-195383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600" b="0" i="0" u="none" strike="noStrike" cap="none" spc="0" baseline="0">
          <a:ln>
            <a:noFill/>
          </a:ln>
          <a:solidFill>
            <a:srgbClr val="1C3549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21.tiff"/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12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tiff"/><Relationship Id="rId11" Type="http://schemas.openxmlformats.org/officeDocument/2006/relationships/image" Target="../media/image19.tif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tiff"/><Relationship Id="rId4" Type="http://schemas.openxmlformats.org/officeDocument/2006/relationships/image" Target="../media/image12.tiff"/><Relationship Id="rId9" Type="http://schemas.openxmlformats.org/officeDocument/2006/relationships/image" Target="../media/image17.tiff"/><Relationship Id="rId14" Type="http://schemas.openxmlformats.org/officeDocument/2006/relationships/image" Target="../media/image2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evelop with Kubernetes &amp; IBM Cloud Private"/>
          <p:cNvSpPr txBox="1">
            <a:spLocks noGrp="1"/>
          </p:cNvSpPr>
          <p:nvPr>
            <p:ph type="title"/>
          </p:nvPr>
        </p:nvSpPr>
        <p:spPr>
          <a:xfrm>
            <a:off x="1015998" y="3687883"/>
            <a:ext cx="6223002" cy="116339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ICP sizing and typical deployments </a:t>
            </a:r>
            <a:endParaRPr dirty="0"/>
          </a:p>
        </p:txBody>
      </p:sp>
      <p:pic>
        <p:nvPicPr>
          <p:cNvPr id="245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21233" y="723653"/>
            <a:ext cx="3352801" cy="33528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4606290" y="331470"/>
            <a:ext cx="914400" cy="914400"/>
          </a:xfrm>
          <a:prstGeom prst="rect">
            <a:avLst/>
          </a:prstGeom>
          <a:solidFill>
            <a:srgbClr val="326CE7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8639240" y="6523222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607259"/>
            <a:r>
              <a:rPr lang="en-US" sz="1333" dirty="0">
                <a:solidFill>
                  <a:srgbClr val="325C80"/>
                </a:solidFill>
              </a:rPr>
              <a:t>IBM Confidential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117602" y="5588314"/>
            <a:ext cx="10261599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OpenStack, VMware, 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POWERVM*, </a:t>
            </a:r>
            <a:r>
              <a:rPr lang="en-US" sz="1667" kern="1200" dirty="0" err="1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zLinux</a:t>
            </a: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*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69519" y="3566772"/>
            <a:ext cx="1012032" cy="1732382"/>
            <a:chOff x="121473" y="3589969"/>
            <a:chExt cx="1012032" cy="1666012"/>
          </a:xfrm>
        </p:grpSpPr>
        <p:sp>
          <p:nvSpPr>
            <p:cNvPr id="126" name="Rectangle 125"/>
            <p:cNvSpPr/>
            <p:nvPr/>
          </p:nvSpPr>
          <p:spPr>
            <a:xfrm>
              <a:off x="121473" y="3589969"/>
              <a:ext cx="1012032" cy="1666012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Docker Client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21473" y="4654100"/>
              <a:ext cx="1012032" cy="5031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External Docker link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494637" y="1853809"/>
            <a:ext cx="1360455" cy="3438356"/>
            <a:chOff x="4537275" y="1816496"/>
            <a:chExt cx="1360454" cy="3438356"/>
          </a:xfrm>
        </p:grpSpPr>
        <p:sp>
          <p:nvSpPr>
            <p:cNvPr id="129" name="Rectangle 128"/>
            <p:cNvSpPr/>
            <p:nvPr/>
          </p:nvSpPr>
          <p:spPr>
            <a:xfrm>
              <a:off x="4537275" y="1816496"/>
              <a:ext cx="1360454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Boot node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90857" y="2320514"/>
              <a:ext cx="1043802" cy="489698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Ansible based installer</a:t>
              </a:r>
            </a:p>
          </p:txBody>
        </p:sp>
        <p:sp>
          <p:nvSpPr>
            <p:cNvPr id="131" name="Document 130"/>
            <p:cNvSpPr/>
            <p:nvPr/>
          </p:nvSpPr>
          <p:spPr>
            <a:xfrm>
              <a:off x="4690857" y="3529458"/>
              <a:ext cx="1043802" cy="535748"/>
            </a:xfrm>
            <a:prstGeom prst="flowChartDocumen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 err="1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Config</a:t>
              </a: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 files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690857" y="2918441"/>
              <a:ext cx="1043802" cy="489698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Ansible based cluster </a:t>
              </a:r>
              <a:r>
                <a:rPr lang="en-US" sz="1083" kern="1200" dirty="0" err="1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mgnt</a:t>
              </a:r>
              <a:endPara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69519" y="1853837"/>
            <a:ext cx="1012032" cy="1666012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400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Enterprise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LDAP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5466322" y="1624575"/>
            <a:ext cx="1450213" cy="3667591"/>
            <a:chOff x="7900528" y="1577762"/>
            <a:chExt cx="1706902" cy="3667591"/>
          </a:xfrm>
        </p:grpSpPr>
        <p:sp>
          <p:nvSpPr>
            <p:cNvPr id="136" name="Rectangle 135"/>
            <p:cNvSpPr/>
            <p:nvPr/>
          </p:nvSpPr>
          <p:spPr>
            <a:xfrm>
              <a:off x="7900528" y="1806997"/>
              <a:ext cx="1706902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Proxy nodes</a:t>
              </a:r>
              <a:b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(3 or 5)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71096" y="1577762"/>
              <a:ext cx="871542" cy="276999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Virtual</a:t>
              </a:r>
              <a:r>
                <a:rPr lang="zh-CN" altLang="en-US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 </a:t>
              </a: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IP</a:t>
              </a:r>
              <a:endParaRPr 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906684" y="2632331"/>
              <a:ext cx="1700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Calico Network (SDN)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0589737" y="1860797"/>
            <a:ext cx="1466769" cy="3438357"/>
            <a:chOff x="1427619" y="1809931"/>
            <a:chExt cx="1453428" cy="3438356"/>
          </a:xfrm>
        </p:grpSpPr>
        <p:sp>
          <p:nvSpPr>
            <p:cNvPr id="140" name="Rectangle 139"/>
            <p:cNvSpPr/>
            <p:nvPr/>
          </p:nvSpPr>
          <p:spPr>
            <a:xfrm>
              <a:off x="1439525" y="1809931"/>
              <a:ext cx="1426525" cy="3438356"/>
            </a:xfrm>
            <a:prstGeom prst="rect">
              <a:avLst/>
            </a:prstGeom>
            <a:solidFill>
              <a:srgbClr val="00B0F0"/>
            </a:solidFill>
            <a:ln w="317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hangingPunct="1">
                <a:defRPr/>
              </a:pPr>
              <a: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 CAM VMs </a:t>
              </a:r>
              <a:b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(0 - n)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427619" y="4789978"/>
              <a:ext cx="1453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Block Volumes</a:t>
              </a:r>
              <a:endPara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863464" y="1619120"/>
            <a:ext cx="1598193" cy="3673046"/>
            <a:chOff x="5943282" y="1590568"/>
            <a:chExt cx="1955348" cy="3673045"/>
          </a:xfrm>
        </p:grpSpPr>
        <p:sp>
          <p:nvSpPr>
            <p:cNvPr id="143" name="Rectangle 142"/>
            <p:cNvSpPr/>
            <p:nvPr/>
          </p:nvSpPr>
          <p:spPr>
            <a:xfrm>
              <a:off x="5972609" y="1825257"/>
              <a:ext cx="1885816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 Master nodes </a:t>
              </a:r>
              <a:b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(3 or 5)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350807" y="1590568"/>
              <a:ext cx="1016048" cy="276999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Virtual</a:t>
              </a:r>
              <a:r>
                <a:rPr lang="zh-CN" altLang="en-US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 </a:t>
              </a: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IP</a:t>
              </a:r>
              <a:endParaRPr 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943282" y="4036486"/>
              <a:ext cx="19553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Private Docker Reg.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542784" y="4346322"/>
              <a:ext cx="6916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LDAP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238603" y="4662996"/>
              <a:ext cx="1299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Vol.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(Cluster </a:t>
              </a:r>
              <a:r>
                <a:rPr lang="en-US" sz="1400" kern="1200" dirty="0" err="1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vol</a:t>
              </a: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)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72609" y="3477881"/>
              <a:ext cx="1885816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Network </a:t>
              </a:r>
              <a:r>
                <a:rPr lang="en-US" sz="1400" kern="1200" dirty="0" err="1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Segm</a:t>
              </a: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.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252229" y="3141624"/>
              <a:ext cx="13166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Calico (SDN)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22993" y="3577627"/>
            <a:ext cx="1192831" cy="1713000"/>
            <a:chOff x="7900527" y="3541853"/>
            <a:chExt cx="1717781" cy="1712999"/>
          </a:xfrm>
        </p:grpSpPr>
        <p:sp>
          <p:nvSpPr>
            <p:cNvPr id="153" name="Rectangle 152"/>
            <p:cNvSpPr/>
            <p:nvPr/>
          </p:nvSpPr>
          <p:spPr>
            <a:xfrm>
              <a:off x="7902299" y="3541853"/>
              <a:ext cx="1705130" cy="1712999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File Server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900527" y="3921714"/>
              <a:ext cx="1717781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Vol.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(Persistent vol.)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900527" y="4443077"/>
              <a:ext cx="17069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Vol.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(Cluster vol.)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46078" y="4917525"/>
              <a:ext cx="145342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Block Vol.</a:t>
              </a: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6954156" y="1853809"/>
            <a:ext cx="1811953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Worker nodes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(3 - n)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257725" y="4700308"/>
            <a:ext cx="131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Vol.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vol.)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237208" y="4227103"/>
            <a:ext cx="1358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Node </a:t>
            </a:r>
            <a:r>
              <a:rPr lang="en-US" sz="1400" kern="1200" dirty="0" err="1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Segm</a:t>
            </a:r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.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(node selectors)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208913" y="3300115"/>
            <a:ext cx="1414772" cy="788408"/>
            <a:chOff x="10342715" y="3262802"/>
            <a:chExt cx="1414773" cy="788408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9080" y="3262802"/>
              <a:ext cx="788408" cy="788408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42715" y="3262802"/>
              <a:ext cx="788408" cy="788408"/>
            </a:xfrm>
            <a:prstGeom prst="rect">
              <a:avLst/>
            </a:prstGeom>
          </p:spPr>
        </p:pic>
      </p:grpSp>
      <p:sp>
        <p:nvSpPr>
          <p:cNvPr id="166" name="TextBox 165"/>
          <p:cNvSpPr txBox="1"/>
          <p:nvPr/>
        </p:nvSpPr>
        <p:spPr>
          <a:xfrm>
            <a:off x="7378238" y="3913496"/>
            <a:ext cx="107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(SDN)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7200532" y="2664543"/>
            <a:ext cx="1414773" cy="788408"/>
            <a:chOff x="9716350" y="3262802"/>
            <a:chExt cx="1414773" cy="788408"/>
          </a:xfrm>
          <a:noFill/>
        </p:grpSpPr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855D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716350" y="3262802"/>
              <a:ext cx="788408" cy="788408"/>
            </a:xfrm>
            <a:prstGeom prst="rect">
              <a:avLst/>
            </a:prstGeom>
            <a:grpFill/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855D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342715" y="3262802"/>
              <a:ext cx="788408" cy="788408"/>
            </a:xfrm>
            <a:prstGeom prst="rect">
              <a:avLst/>
            </a:prstGeom>
            <a:grpFill/>
          </p:spPr>
        </p:pic>
      </p:grpSp>
      <p:pic>
        <p:nvPicPr>
          <p:cNvPr id="182" name="Picture 181" descr="IBM_CloudAutomationManager_Logo_Right.em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04" b="-14779"/>
          <a:stretch/>
        </p:blipFill>
        <p:spPr>
          <a:xfrm>
            <a:off x="7465165" y="2406530"/>
            <a:ext cx="773945" cy="83325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194261" y="2832294"/>
            <a:ext cx="1361654" cy="493354"/>
            <a:chOff x="7026476" y="581620"/>
            <a:chExt cx="1021241" cy="370015"/>
          </a:xfrm>
        </p:grpSpPr>
        <p:sp>
          <p:nvSpPr>
            <p:cNvPr id="177" name="TextBox 176"/>
            <p:cNvSpPr txBox="1"/>
            <p:nvPr/>
          </p:nvSpPr>
          <p:spPr>
            <a:xfrm>
              <a:off x="7026476" y="743886"/>
              <a:ext cx="10212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2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Automation (CAM)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067129" y="581620"/>
              <a:ext cx="96098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2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Multi Cloud </a:t>
              </a:r>
              <a:r>
                <a:rPr lang="en-US" sz="1200" kern="1200" dirty="0" err="1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Mgnt</a:t>
              </a:r>
              <a:endParaRPr lang="en-US" sz="12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60" name="Rectangle 59"/>
          <p:cNvSpPr/>
          <p:nvPr/>
        </p:nvSpPr>
        <p:spPr>
          <a:xfrm>
            <a:off x="8803221" y="1849588"/>
            <a:ext cx="1749191" cy="3449565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CF 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nodes(17 - n</a:t>
            </a: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17623" y="4662996"/>
            <a:ext cx="1317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Vol.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vol.)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286373" y="4244712"/>
            <a:ext cx="81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 smtClean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(CF SDN</a:t>
            </a:r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8953047" y="2386445"/>
            <a:ext cx="1414773" cy="1104824"/>
            <a:chOff x="5715855" y="1751868"/>
            <a:chExt cx="1061080" cy="828618"/>
          </a:xfrm>
        </p:grpSpPr>
        <p:grpSp>
          <p:nvGrpSpPr>
            <p:cNvPr id="64" name="Group 63"/>
            <p:cNvGrpSpPr/>
            <p:nvPr/>
          </p:nvGrpSpPr>
          <p:grpSpPr>
            <a:xfrm>
              <a:off x="5715855" y="1989180"/>
              <a:ext cx="1061080" cy="591306"/>
              <a:chOff x="9716350" y="3262802"/>
              <a:chExt cx="1414773" cy="788408"/>
            </a:xfrm>
            <a:noFill/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178BE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716350" y="3262802"/>
                <a:ext cx="788408" cy="788408"/>
              </a:xfrm>
              <a:prstGeom prst="rect">
                <a:avLst/>
              </a:prstGeom>
              <a:grpFill/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178BE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342715" y="3262802"/>
                <a:ext cx="788408" cy="788408"/>
              </a:xfrm>
              <a:prstGeom prst="rect">
                <a:avLst/>
              </a:prstGeom>
              <a:grpFill/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5871797" y="1751868"/>
              <a:ext cx="617223" cy="609595"/>
              <a:chOff x="-1259337" y="2656968"/>
              <a:chExt cx="822964" cy="812793"/>
            </a:xfrm>
          </p:grpSpPr>
          <p:sp>
            <p:nvSpPr>
              <p:cNvPr id="69" name="Hexagon 68"/>
              <p:cNvSpPr>
                <a:spLocks noChangeAspect="1"/>
              </p:cNvSpPr>
              <p:nvPr/>
            </p:nvSpPr>
            <p:spPr>
              <a:xfrm>
                <a:off x="-1259337" y="289711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70" name="Hexagon 69"/>
              <p:cNvSpPr>
                <a:spLocks noChangeAspect="1"/>
              </p:cNvSpPr>
              <p:nvPr/>
            </p:nvSpPr>
            <p:spPr>
              <a:xfrm>
                <a:off x="-886108" y="265696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71" name="Hexagon 70"/>
              <p:cNvSpPr>
                <a:spLocks noChangeAspect="1"/>
              </p:cNvSpPr>
              <p:nvPr/>
            </p:nvSpPr>
            <p:spPr>
              <a:xfrm>
                <a:off x="-886108" y="308205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5852029" y="2081691"/>
              <a:ext cx="819167" cy="370015"/>
              <a:chOff x="7138039" y="581620"/>
              <a:chExt cx="819167" cy="370015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7276763" y="743886"/>
                <a:ext cx="52067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 hangingPunct="1">
                  <a:defRPr/>
                </a:pPr>
                <a:r>
                  <a:rPr lang="en-US" sz="1200" kern="1200" dirty="0">
                    <a:solidFill>
                      <a:srgbClr val="AEB8B8">
                        <a:lumMod val="20000"/>
                        <a:lumOff val="80000"/>
                      </a:srgbClr>
                    </a:solidFill>
                    <a:latin typeface="Calibri" panose="020F0502020204030204"/>
                    <a:ea typeface=""/>
                    <a:cs typeface=""/>
                  </a:rPr>
                  <a:t>Services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7138039" y="581620"/>
                <a:ext cx="819167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 hangingPunct="1">
                  <a:defRPr/>
                </a:pPr>
                <a:r>
                  <a:rPr lang="en-US" sz="1200" kern="1200" dirty="0">
                    <a:solidFill>
                      <a:srgbClr val="AEB8B8">
                        <a:lumMod val="20000"/>
                        <a:lumOff val="80000"/>
                      </a:srgbClr>
                    </a:solidFill>
                    <a:latin typeface="Calibri" panose="020F0502020204030204"/>
                    <a:ea typeface=""/>
                    <a:cs typeface=""/>
                  </a:rPr>
                  <a:t>Cloud Foundry</a:t>
                </a: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0795461" y="6172473"/>
            <a:ext cx="64633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>
                <a:solidFill>
                  <a:schemeClr val="bg2"/>
                </a:solidFill>
              </a:rPr>
              <a:t>* partial</a:t>
            </a:r>
          </a:p>
        </p:txBody>
      </p:sp>
      <p:sp>
        <p:nvSpPr>
          <p:cNvPr id="74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Management cluster (EE) multi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21594" y="6523684"/>
            <a:ext cx="239528" cy="2192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t"/>
          <a:lstStyle>
            <a:lvl1pPr algn="ctr" defTabSz="410369">
              <a:defRPr sz="1100" b="1">
                <a:solidFill>
                  <a:srgbClr val="0090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177" name="Getting Started Where it runs, how to get help"/>
          <p:cNvSpPr txBox="1">
            <a:spLocks noGrp="1"/>
          </p:cNvSpPr>
          <p:nvPr>
            <p:ph type="title" idx="4294967295"/>
          </p:nvPr>
        </p:nvSpPr>
        <p:spPr>
          <a:xfrm>
            <a:off x="6693030" y="2778125"/>
            <a:ext cx="5498970" cy="762000"/>
          </a:xfrm>
          <a:prstGeom prst="rect">
            <a:avLst/>
          </a:prstGeom>
        </p:spPr>
        <p:txBody>
          <a:bodyPr lIns="0" tIns="0" rIns="0" bIns="0" anchor="b"/>
          <a:lstStyle/>
          <a:p>
            <a:pPr defTabSz="497984">
              <a:lnSpc>
                <a:spcPct val="85000"/>
              </a:lnSpc>
              <a:defRPr sz="4100" b="1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nl-BE" dirty="0" smtClean="0"/>
              <a:t>ICP &gt; Placement</a:t>
            </a:r>
            <a:br>
              <a:rPr lang="nl-BE" dirty="0" smtClean="0"/>
            </a:br>
            <a:r>
              <a:rPr lang="nl-BE" sz="1640" b="0" i="1" dirty="0" smtClean="0"/>
              <a:t>How to activate production environments?</a:t>
            </a:r>
            <a:endParaRPr sz="1640" b="0" i="1" dirty="0"/>
          </a:p>
        </p:txBody>
      </p:sp>
      <p:sp>
        <p:nvSpPr>
          <p:cNvPr id="1178" name="Rectangle"/>
          <p:cNvSpPr/>
          <p:nvPr/>
        </p:nvSpPr>
        <p:spPr>
          <a:xfrm>
            <a:off x="0" y="0"/>
            <a:ext cx="5907465" cy="6858001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0960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17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12</a:t>
            </a:fld>
            <a:endParaRPr lang="en-US">
              <a:solidFill>
                <a:srgbClr val="6D7777"/>
              </a:solidFill>
            </a:endParaRPr>
          </a:p>
        </p:txBody>
      </p:sp>
      <p:sp>
        <p:nvSpPr>
          <p:cNvPr id="119" name="Content Placeholder 2"/>
          <p:cNvSpPr>
            <a:spLocks noGrp="1"/>
          </p:cNvSpPr>
          <p:nvPr>
            <p:ph idx="4294967295"/>
          </p:nvPr>
        </p:nvSpPr>
        <p:spPr>
          <a:xfrm>
            <a:off x="9880249" y="2409146"/>
            <a:ext cx="2311751" cy="4933950"/>
          </a:xfrm>
        </p:spPr>
        <p:txBody>
          <a:bodyPr/>
          <a:lstStyle/>
          <a:p>
            <a:r>
              <a:rPr lang="en-US" sz="2333" dirty="0"/>
              <a:t>Quotas</a:t>
            </a:r>
          </a:p>
          <a:p>
            <a:r>
              <a:rPr lang="en-US" sz="1500" i="1" dirty="0"/>
              <a:t>Categories you can set quotes in a namespace:</a:t>
            </a:r>
          </a:p>
          <a:p>
            <a:pPr marL="285739" indent="-285739">
              <a:buFont typeface="Arial" charset="0"/>
              <a:buChar char="•"/>
            </a:pPr>
            <a:r>
              <a:rPr lang="en-US" sz="1500" i="1" dirty="0"/>
              <a:t>Compute</a:t>
            </a:r>
          </a:p>
          <a:p>
            <a:pPr marL="285739" indent="-285739">
              <a:buFont typeface="Arial" charset="0"/>
              <a:buChar char="•"/>
            </a:pPr>
            <a:r>
              <a:rPr lang="en-US" sz="1500" i="1" dirty="0"/>
              <a:t>Storage</a:t>
            </a:r>
          </a:p>
          <a:p>
            <a:pPr marL="285739" indent="-285739">
              <a:buFont typeface="Arial" charset="0"/>
              <a:buChar char="•"/>
            </a:pPr>
            <a:r>
              <a:rPr lang="en-US" sz="1500" i="1" dirty="0"/>
              <a:t>Object count (pods, services, </a:t>
            </a:r>
            <a:r>
              <a:rPr lang="en-US" sz="1500" i="1" dirty="0" err="1"/>
              <a:t>pvc</a:t>
            </a:r>
            <a:r>
              <a:rPr lang="en-US" sz="1500" i="1" dirty="0"/>
              <a:t>, </a:t>
            </a:r>
            <a:r>
              <a:rPr lang="mr-IN" sz="1500" i="1" dirty="0"/>
              <a:t>…</a:t>
            </a:r>
            <a:r>
              <a:rPr lang="en-US" sz="1500" i="1" dirty="0"/>
              <a:t>)</a:t>
            </a:r>
          </a:p>
          <a:p>
            <a:pPr marL="285739" indent="-285739">
              <a:buFont typeface="Arial" charset="0"/>
              <a:buChar char="•"/>
            </a:pPr>
            <a:r>
              <a:rPr lang="en-US" sz="1500" i="1" dirty="0"/>
              <a:t>Scope</a:t>
            </a:r>
            <a:endParaRPr lang="en-US" sz="2067" dirty="0"/>
          </a:p>
        </p:txBody>
      </p:sp>
      <p:grpSp>
        <p:nvGrpSpPr>
          <p:cNvPr id="113" name="Group 112"/>
          <p:cNvGrpSpPr/>
          <p:nvPr/>
        </p:nvGrpSpPr>
        <p:grpSpPr>
          <a:xfrm>
            <a:off x="390788" y="1142999"/>
            <a:ext cx="9371507" cy="5205877"/>
            <a:chOff x="468946" y="1371599"/>
            <a:chExt cx="13343066" cy="6752669"/>
          </a:xfrm>
        </p:grpSpPr>
        <p:sp>
          <p:nvSpPr>
            <p:cNvPr id="6" name="Rectangle 5"/>
            <p:cNvSpPr/>
            <p:nvPr/>
          </p:nvSpPr>
          <p:spPr>
            <a:xfrm>
              <a:off x="7323432" y="1791238"/>
              <a:ext cx="6160888" cy="411844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 hangingPunct="1"/>
              <a:endParaRPr lang="en-US" sz="2333" kern="120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1876" y="1798506"/>
              <a:ext cx="6160888" cy="411202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 hangingPunct="1"/>
              <a:endParaRPr lang="en-US" sz="2333" kern="120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44729" y="1806736"/>
              <a:ext cx="6168036" cy="38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6" hangingPunct="1"/>
              <a:r>
                <a:rPr lang="en-US" sz="1333" kern="1200">
                  <a:solidFill>
                    <a:srgbClr val="6D7777"/>
                  </a:solidFill>
                </a:rPr>
                <a:t>Namespace 1        Users:              Quotas: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8946" y="1371599"/>
              <a:ext cx="13343066" cy="596265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 hangingPunct="1"/>
              <a:endParaRPr lang="en-US" sz="2333" kern="120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1912" y="1378541"/>
              <a:ext cx="2734946" cy="38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6" hangingPunct="1"/>
              <a:r>
                <a:rPr lang="en-US" sz="1333" kern="1200">
                  <a:solidFill>
                    <a:srgbClr val="6D7777"/>
                  </a:solidFill>
                </a:rPr>
                <a:t>Kubernetes Cloud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662" y="1832992"/>
              <a:ext cx="430084" cy="35130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27882" y="1821262"/>
              <a:ext cx="318621" cy="354806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7323433" y="1794644"/>
              <a:ext cx="6168036" cy="38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6" hangingPunct="1"/>
              <a:r>
                <a:rPr lang="en-US" sz="1333" kern="1200">
                  <a:solidFill>
                    <a:srgbClr val="6D7777"/>
                  </a:solidFill>
                </a:rPr>
                <a:t>Namespace 2        Users:              Quotas: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7366" y="1820901"/>
              <a:ext cx="430084" cy="35130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16175" y="1809171"/>
              <a:ext cx="318621" cy="35480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44728" y="6084228"/>
              <a:ext cx="12746740" cy="738664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6" hangingPunct="1"/>
              <a:endParaRPr lang="en-US" sz="2333" kern="1200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74892" y="6075999"/>
              <a:ext cx="6168036" cy="385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6" hangingPunct="1"/>
              <a:r>
                <a:rPr lang="en-US" sz="1333" kern="1200" err="1">
                  <a:solidFill>
                    <a:srgbClr val="6D7777"/>
                  </a:solidFill>
                </a:rPr>
                <a:t>kube</a:t>
              </a:r>
              <a:r>
                <a:rPr lang="en-US" sz="1333" kern="1200">
                  <a:solidFill>
                    <a:srgbClr val="6D7777"/>
                  </a:solidFill>
                </a:rPr>
                <a:t>-system     Users:              Quotas: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9351" y="6132225"/>
              <a:ext cx="430084" cy="351306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2133" y="6120495"/>
              <a:ext cx="318621" cy="354806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6133894" y="6260664"/>
              <a:ext cx="4843584" cy="385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09576" hangingPunct="1"/>
              <a:r>
                <a:rPr lang="en-US" sz="1333" kern="1200">
                  <a:solidFill>
                    <a:srgbClr val="6D7777"/>
                  </a:solidFill>
                </a:rPr>
                <a:t>Objects created by the Kubernetes system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381133" y="4058171"/>
              <a:ext cx="1187796" cy="12399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Pod 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32396" y="2667888"/>
              <a:ext cx="5310262" cy="683110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Service 1</a:t>
              </a:r>
            </a:p>
            <a:p>
              <a:pPr algn="ctr" defTabSz="607259" hangingPunct="1"/>
              <a:r>
                <a:rPr lang="en-US" sz="917" kern="1200" dirty="0">
                  <a:solidFill>
                    <a:srgbClr val="1D3649"/>
                  </a:solidFill>
                </a:rPr>
                <a:t>10.4.5.6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7119" y="7024890"/>
              <a:ext cx="696553" cy="785176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3118459" y="4159576"/>
              <a:ext cx="1494189" cy="4701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>
                  <a:solidFill>
                    <a:srgbClr val="FFFFFF"/>
                  </a:solidFill>
                </a:rPr>
                <a:t>Volume</a:t>
              </a:r>
              <a:endParaRPr lang="en-US" sz="1333" kern="1200" dirty="0">
                <a:solidFill>
                  <a:srgbClr val="1D3649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1975031" y="3356180"/>
              <a:ext cx="0" cy="70199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5196871" y="4058171"/>
              <a:ext cx="1187796" cy="12399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Pod 2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5790769" y="3356180"/>
              <a:ext cx="0" cy="70199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3895940" y="4629716"/>
              <a:ext cx="3908" cy="2445169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>
              <a:off x="2756761" y="4353075"/>
              <a:ext cx="254268" cy="4762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V="1">
              <a:off x="4659757" y="4356005"/>
              <a:ext cx="309723" cy="287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7934748" y="3986297"/>
              <a:ext cx="1187796" cy="12399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Pod 3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786011" y="2596014"/>
              <a:ext cx="5310262" cy="683110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Service 2</a:t>
              </a:r>
            </a:p>
            <a:p>
              <a:pPr algn="ctr" defTabSz="607259" hangingPunct="1"/>
              <a:r>
                <a:rPr lang="en-US" sz="917" kern="1200" dirty="0">
                  <a:solidFill>
                    <a:srgbClr val="1D3649"/>
                  </a:solidFill>
                </a:rPr>
                <a:t>10.4.5.7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9672074" y="4087702"/>
              <a:ext cx="1494189" cy="47013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>
                  <a:solidFill>
                    <a:srgbClr val="FFFFFF"/>
                  </a:solidFill>
                </a:rPr>
                <a:t>Volume</a:t>
              </a:r>
              <a:endParaRPr lang="en-US" sz="1333" kern="1200" dirty="0">
                <a:solidFill>
                  <a:srgbClr val="1D3649"/>
                </a:solidFill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>
              <a:off x="8528646" y="3284306"/>
              <a:ext cx="0" cy="70199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11750486" y="3986297"/>
              <a:ext cx="1187796" cy="12399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1D3649"/>
                  </a:solidFill>
                </a:rPr>
                <a:t>Pod 4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12344384" y="3284306"/>
              <a:ext cx="0" cy="701991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>
              <a:off x="9310376" y="4281201"/>
              <a:ext cx="254268" cy="4762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11213372" y="4284131"/>
              <a:ext cx="309723" cy="2876"/>
            </a:xfrm>
            <a:prstGeom prst="straightConnector1">
              <a:avLst/>
            </a:prstGeom>
            <a:ln>
              <a:solidFill>
                <a:srgbClr val="00206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/>
            <p:cNvSpPr/>
            <p:nvPr/>
          </p:nvSpPr>
          <p:spPr>
            <a:xfrm>
              <a:off x="2313087" y="7105307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Master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255916" y="7066762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>
                  <a:solidFill>
                    <a:srgbClr val="FFFFFF"/>
                  </a:solidFill>
                </a:rPr>
                <a:t>Master Nodes</a:t>
              </a:r>
              <a:endParaRPr lang="en-US" sz="1333" kern="1200" dirty="0">
                <a:solidFill>
                  <a:srgbClr val="FFFFFF"/>
                </a:solidFill>
              </a:endParaRP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185788" y="7020478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Master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775389" y="7074885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Master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718218" y="7036340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>
                  <a:solidFill>
                    <a:srgbClr val="FFFFFF"/>
                  </a:solidFill>
                </a:rPr>
                <a:t>Master Nodes</a:t>
              </a:r>
              <a:endParaRPr lang="en-US" sz="1333" kern="1200" dirty="0">
                <a:solidFill>
                  <a:srgbClr val="FFFFFF"/>
                </a:solidFill>
              </a:endParaRP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48090" y="6990056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Proxy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72074" y="7074885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Master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1614903" y="7036340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>
                  <a:solidFill>
                    <a:srgbClr val="FFFFFF"/>
                  </a:solidFill>
                </a:rPr>
                <a:t>Master Nodes</a:t>
              </a:r>
              <a:endParaRPr lang="en-US" sz="1333" kern="1200" dirty="0">
                <a:solidFill>
                  <a:srgbClr val="FFFFFF"/>
                </a:solidFill>
              </a:endParaRP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11544775" y="6990056"/>
              <a:ext cx="812717" cy="10189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 hangingPunct="1"/>
              <a:r>
                <a:rPr lang="en-US" sz="1333" kern="1200" dirty="0">
                  <a:solidFill>
                    <a:srgbClr val="FFFFFF"/>
                  </a:solidFill>
                </a:rPr>
                <a:t>Worker Nodes</a:t>
              </a:r>
            </a:p>
            <a:p>
              <a:pPr algn="ctr" defTabSz="607259" hangingPunct="1"/>
              <a:endParaRPr lang="en-US" sz="1333" kern="1200" dirty="0">
                <a:solidFill>
                  <a:srgbClr val="1D3649"/>
                </a:solidFill>
              </a:endParaRPr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6026" y="5437162"/>
            <a:ext cx="489224" cy="605321"/>
          </a:xfrm>
          <a:prstGeom prst="rect">
            <a:avLst/>
          </a:prstGeom>
        </p:spPr>
      </p:pic>
      <p:cxnSp>
        <p:nvCxnSpPr>
          <p:cNvPr id="116" name="Straight Arrow Connector 115"/>
          <p:cNvCxnSpPr/>
          <p:nvPr/>
        </p:nvCxnSpPr>
        <p:spPr>
          <a:xfrm flipV="1">
            <a:off x="7383996" y="3590636"/>
            <a:ext cx="2745" cy="188506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One cloud, isolation across teams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0205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13</a:t>
            </a:fld>
            <a:endParaRPr lang="en-US">
              <a:solidFill>
                <a:srgbClr val="6D777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017270" y="1623060"/>
            <a:ext cx="10174605" cy="4720590"/>
          </a:xfrm>
        </p:spPr>
        <p:txBody>
          <a:bodyPr>
            <a:normAutofit/>
          </a:bodyPr>
          <a:lstStyle/>
          <a:p>
            <a:r>
              <a:rPr lang="en-US" sz="2000" dirty="0"/>
              <a:t>Management services are running in all the master nodes. </a:t>
            </a:r>
          </a:p>
          <a:p>
            <a:pPr marL="380985" indent="-380985">
              <a:buFont typeface="Arial" charset="0"/>
              <a:buChar char="•"/>
            </a:pPr>
            <a:r>
              <a:rPr lang="en-US" sz="2000" dirty="0"/>
              <a:t>UI, </a:t>
            </a:r>
            <a:r>
              <a:rPr lang="en-US" sz="2000" dirty="0" err="1"/>
              <a:t>kube-api</a:t>
            </a:r>
            <a:r>
              <a:rPr lang="en-US" sz="2000" dirty="0"/>
              <a:t> service, </a:t>
            </a:r>
            <a:r>
              <a:rPr lang="en-US" sz="2000" dirty="0" err="1"/>
              <a:t>docker</a:t>
            </a:r>
            <a:r>
              <a:rPr lang="en-US" sz="2000" dirty="0"/>
              <a:t> registry (and so on) run in active/active mode</a:t>
            </a:r>
          </a:p>
          <a:p>
            <a:pPr marL="910328" lvl="1" indent="-380985">
              <a:buFont typeface="Arial" charset="0"/>
              <a:buChar char="•"/>
            </a:pPr>
            <a:r>
              <a:rPr lang="en-US" sz="2000" dirty="0"/>
              <a:t>Virtual IP manager assigns virtual IP to one of the master nodes to serve the UI/API request</a:t>
            </a:r>
          </a:p>
          <a:p>
            <a:pPr marL="380985" indent="-380985">
              <a:buFont typeface="Arial" charset="0"/>
              <a:buChar char="•"/>
            </a:pPr>
            <a:r>
              <a:rPr lang="en-US" sz="2000" dirty="0"/>
              <a:t>Other services rely on </a:t>
            </a:r>
            <a:r>
              <a:rPr lang="en-US" sz="2000" dirty="0" err="1"/>
              <a:t>etcd</a:t>
            </a:r>
            <a:r>
              <a:rPr lang="en-US" sz="2000" dirty="0"/>
              <a:t> to select a leading instance (you could treat them as active/passive mode)</a:t>
            </a:r>
          </a:p>
          <a:p>
            <a:pPr marL="380985" indent="-380985">
              <a:buFont typeface="Arial" charset="0"/>
              <a:buChar char="•"/>
            </a:pPr>
            <a:r>
              <a:rPr lang="en-US" sz="2000" dirty="0"/>
              <a:t>The number of master nodes should be odd (per request of </a:t>
            </a:r>
            <a:r>
              <a:rPr lang="en-US" sz="2000" dirty="0" err="1"/>
              <a:t>etcd</a:t>
            </a:r>
            <a:r>
              <a:rPr lang="en-US" sz="2000" dirty="0"/>
              <a:t> to handle split brain issue)</a:t>
            </a:r>
          </a:p>
          <a:p>
            <a:pPr marL="380985" indent="-380985">
              <a:buFont typeface="Arial" charset="0"/>
              <a:buChar char="•"/>
            </a:pPr>
            <a:r>
              <a:rPr lang="en-US" sz="2000" dirty="0"/>
              <a:t>Proxy services are running in all the proxy nodes in active/active mode</a:t>
            </a:r>
          </a:p>
          <a:p>
            <a:pPr marL="910328" lvl="1" indent="-380985">
              <a:buFont typeface="Arial" charset="0"/>
              <a:buChar char="•"/>
            </a:pPr>
            <a:r>
              <a:rPr lang="en-US" sz="2000" dirty="0"/>
              <a:t>Virtual IP manager assigns virtual IP to one of the proxy nodes to serve application requests. The number of proxy nodes could be any value.</a:t>
            </a:r>
          </a:p>
        </p:txBody>
      </p:sp>
      <p:sp>
        <p:nvSpPr>
          <p:cNvPr id="5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highly available topology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04172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14</a:t>
            </a:fld>
            <a:endParaRPr lang="en-US">
              <a:solidFill>
                <a:srgbClr val="6D777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3433" y="4568979"/>
            <a:ext cx="1981779" cy="114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One pod</a:t>
            </a:r>
            <a:br>
              <a:rPr lang="en-US" sz="1500"/>
            </a:br>
            <a:r>
              <a:rPr lang="en-US" sz="1333" i="1"/>
              <a:t>Good for development. Single pod with single log. Can fail over using same persistent volume</a:t>
            </a:r>
            <a:endParaRPr lang="en-US" sz="1500"/>
          </a:p>
        </p:txBody>
      </p:sp>
      <p:sp>
        <p:nvSpPr>
          <p:cNvPr id="7" name="Rectangle 6"/>
          <p:cNvSpPr/>
          <p:nvPr/>
        </p:nvSpPr>
        <p:spPr>
          <a:xfrm>
            <a:off x="1712926" y="3971354"/>
            <a:ext cx="1262792" cy="330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259"/>
            <a:r>
              <a:rPr lang="en-US" sz="1467">
                <a:solidFill>
                  <a:srgbClr val="1D3649"/>
                </a:solidFill>
              </a:rPr>
              <a:t>Pod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6037" y="4568980"/>
            <a:ext cx="2104435" cy="114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Multiple Pods</a:t>
            </a:r>
            <a:br>
              <a:rPr lang="en-US" sz="1500"/>
            </a:br>
            <a:r>
              <a:rPr lang="en-US" sz="1333" i="1"/>
              <a:t>Multiple pods in a replica set. One pod fails, load balance to 2nd pod with no downtime</a:t>
            </a:r>
            <a:endParaRPr lang="en-US" sz="1500"/>
          </a:p>
        </p:txBody>
      </p:sp>
      <p:sp>
        <p:nvSpPr>
          <p:cNvPr id="16" name="Rectangle 15"/>
          <p:cNvSpPr/>
          <p:nvPr/>
        </p:nvSpPr>
        <p:spPr>
          <a:xfrm>
            <a:off x="7423383" y="4568980"/>
            <a:ext cx="3368184" cy="9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Multiple Services</a:t>
            </a:r>
            <a:br>
              <a:rPr lang="en-US" sz="1500"/>
            </a:br>
            <a:r>
              <a:rPr lang="en-US" sz="1333" i="1"/>
              <a:t>Multiple services with a load balancer allows each replica set to run in a separate name space, cluster, even data center</a:t>
            </a:r>
            <a:endParaRPr lang="en-US" sz="1500"/>
          </a:p>
        </p:txBody>
      </p:sp>
      <p:sp>
        <p:nvSpPr>
          <p:cNvPr id="20" name="Rectangle 19"/>
          <p:cNvSpPr/>
          <p:nvPr/>
        </p:nvSpPr>
        <p:spPr>
          <a:xfrm>
            <a:off x="8447984" y="1915677"/>
            <a:ext cx="1508103" cy="3271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7259"/>
            <a:r>
              <a:rPr lang="en-US" sz="1400">
                <a:solidFill>
                  <a:schemeClr val="bg1"/>
                </a:solidFill>
              </a:rPr>
              <a:t>Load Balancer</a:t>
            </a:r>
          </a:p>
        </p:txBody>
      </p:sp>
      <p:cxnSp>
        <p:nvCxnSpPr>
          <p:cNvPr id="24" name="Straight Arrow Connector 23"/>
          <p:cNvCxnSpPr>
            <a:stCxn id="20" idx="2"/>
            <a:endCxn id="44" idx="0"/>
          </p:cNvCxnSpPr>
          <p:nvPr/>
        </p:nvCxnSpPr>
        <p:spPr>
          <a:xfrm>
            <a:off x="9202035" y="2242786"/>
            <a:ext cx="755676" cy="6134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36" idx="0"/>
          </p:cNvCxnSpPr>
          <p:nvPr/>
        </p:nvCxnSpPr>
        <p:spPr>
          <a:xfrm flipH="1">
            <a:off x="8209996" y="2242785"/>
            <a:ext cx="992039" cy="61151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547822" y="2454659"/>
            <a:ext cx="1651151" cy="2114321"/>
            <a:chOff x="5457386" y="2945590"/>
            <a:chExt cx="1981381" cy="2537185"/>
          </a:xfrm>
        </p:grpSpPr>
        <p:grpSp>
          <p:nvGrpSpPr>
            <p:cNvPr id="29" name="Group 28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94162" y="2466907"/>
            <a:ext cx="1651151" cy="2114321"/>
            <a:chOff x="5457386" y="2945590"/>
            <a:chExt cx="1981381" cy="2537185"/>
          </a:xfrm>
        </p:grpSpPr>
        <p:grpSp>
          <p:nvGrpSpPr>
            <p:cNvPr id="35" name="Group 34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141877" y="2468859"/>
            <a:ext cx="1651151" cy="2114321"/>
            <a:chOff x="5457386" y="2945590"/>
            <a:chExt cx="1981381" cy="2537185"/>
          </a:xfrm>
        </p:grpSpPr>
        <p:grpSp>
          <p:nvGrpSpPr>
            <p:cNvPr id="43" name="Group 42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sp>
        <p:nvSpPr>
          <p:cNvPr id="50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Your Workload </a:t>
            </a:r>
            <a:r>
              <a:rPr lang="mr-IN" dirty="0"/>
              <a:t>–</a:t>
            </a:r>
            <a:r>
              <a:rPr lang="en-US" dirty="0"/>
              <a:t> Levels of Availability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8019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1115946"/>
            <a:ext cx="12192000" cy="11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70166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L_DC1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2" y="1115946"/>
            <a:ext cx="16195" cy="560841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9977412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L_DC2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82020" y="3203308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8317" y="153297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LDAP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6796" y="232120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Docker Client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80" y="31006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prstClr val="white"/>
                </a:solidFill>
              </a:rPr>
              <a:t>vRA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3466" y="38596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Back-up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71122" y="463102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DR option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2845" y="537426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Monitoring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80499" y="611751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SIEM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1303131" y="15341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CMDB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301610" y="2322371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Update Server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1308594" y="310180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End-point </a:t>
            </a:r>
            <a:r>
              <a:rPr lang="en-US" sz="1000" dirty="0" err="1" smtClean="0">
                <a:solidFill>
                  <a:prstClr val="white"/>
                </a:solidFill>
              </a:rPr>
              <a:t>mgnt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1308280" y="386080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1305936" y="463218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1317659" y="537543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1315313" y="611867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E25CD6-BF61-4722-8B2F-AF3AF0C97B7A}"/>
              </a:ext>
            </a:extLst>
          </p:cNvPr>
          <p:cNvSpPr txBox="1"/>
          <p:nvPr/>
        </p:nvSpPr>
        <p:spPr>
          <a:xfrm>
            <a:off x="1313321" y="3221230"/>
            <a:ext cx="124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DMZ BACK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313321" y="4956068"/>
            <a:ext cx="139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Intranet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313321" y="144057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DMZ Internet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1585" y="1426508"/>
            <a:ext cx="9479765" cy="15653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3097128"/>
            <a:ext cx="9758688" cy="351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93742" y="4931291"/>
            <a:ext cx="9479765" cy="1717286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4820084"/>
            <a:ext cx="9758688" cy="513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797792" y="1460529"/>
            <a:ext cx="3995937" cy="5159146"/>
            <a:chOff x="1797792" y="1460529"/>
            <a:chExt cx="3995937" cy="5159146"/>
          </a:xfrm>
        </p:grpSpPr>
        <p:grpSp>
          <p:nvGrpSpPr>
            <p:cNvPr id="2" name="Group 1"/>
            <p:cNvGrpSpPr/>
            <p:nvPr/>
          </p:nvGrpSpPr>
          <p:grpSpPr>
            <a:xfrm>
              <a:off x="1797792" y="5069829"/>
              <a:ext cx="3995937" cy="1549846"/>
              <a:chOff x="1771501" y="5069829"/>
              <a:chExt cx="3995937" cy="154984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11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12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12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12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13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13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14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13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15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81" name="Can 80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Can 81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0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1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37" name="Can 136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Can 137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Can 138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0" name="Can 139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Can 140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Can 141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3" name="Can 142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Can 143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4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4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5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5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5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6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6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16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25" name="Group 224"/>
            <p:cNvGrpSpPr/>
            <p:nvPr/>
          </p:nvGrpSpPr>
          <p:grpSpPr>
            <a:xfrm>
              <a:off x="1797792" y="1460529"/>
              <a:ext cx="3995937" cy="1549846"/>
              <a:chOff x="1771501" y="5069829"/>
              <a:chExt cx="3995937" cy="1549846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27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27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27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3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27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4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27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5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1" name="Can 230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2" name="Can 231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6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6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5" name="Can 234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6" name="Can 235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7" name="Can 236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8" name="Can 237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9" name="Can 238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0" name="Can 239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1" name="Can 240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2" name="Can 241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6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6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6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5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5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5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5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25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81" name="Group 280"/>
            <p:cNvGrpSpPr/>
            <p:nvPr/>
          </p:nvGrpSpPr>
          <p:grpSpPr>
            <a:xfrm>
              <a:off x="1797792" y="3228070"/>
              <a:ext cx="3995937" cy="1549846"/>
              <a:chOff x="1771501" y="5069829"/>
              <a:chExt cx="3995937" cy="1549846"/>
            </a:xfrm>
          </p:grpSpPr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3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6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3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7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3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8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2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9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2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10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7" name="Can 286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88" name="Can 287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2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2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91" name="Can 290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2" name="Can 291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3" name="Can 292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4" name="Can 293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5" name="Can 294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6" name="Can 295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7" name="Can 296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298" name="Can 297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2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1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1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1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1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1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0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0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337" name="Group 336"/>
          <p:cNvGrpSpPr/>
          <p:nvPr/>
        </p:nvGrpSpPr>
        <p:grpSpPr>
          <a:xfrm>
            <a:off x="6389339" y="1460529"/>
            <a:ext cx="3995937" cy="5159146"/>
            <a:chOff x="1797792" y="1460529"/>
            <a:chExt cx="3995937" cy="5159146"/>
          </a:xfrm>
        </p:grpSpPr>
        <p:grpSp>
          <p:nvGrpSpPr>
            <p:cNvPr id="338" name="Group 337"/>
            <p:cNvGrpSpPr/>
            <p:nvPr/>
          </p:nvGrpSpPr>
          <p:grpSpPr>
            <a:xfrm>
              <a:off x="1797792" y="5069829"/>
              <a:ext cx="3995937" cy="1549846"/>
              <a:chOff x="1771501" y="5069829"/>
              <a:chExt cx="3995937" cy="1549846"/>
            </a:xfrm>
          </p:grpSpPr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50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26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50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27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3" name="Group 45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50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28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9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29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5" name="Group 45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9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30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56" name="Can 455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Can 456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9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9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60" name="Can 459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Can 460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Can 461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Can 462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Can 463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Can 464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Can 465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Can 466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9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8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0" name="Group 46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8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8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2" name="Group 47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8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8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8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7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7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39" name="Group 338"/>
            <p:cNvGrpSpPr/>
            <p:nvPr/>
          </p:nvGrpSpPr>
          <p:grpSpPr>
            <a:xfrm>
              <a:off x="1797792" y="1460529"/>
              <a:ext cx="3995937" cy="1549846"/>
              <a:chOff x="1771501" y="5069829"/>
              <a:chExt cx="3995937" cy="1549846"/>
            </a:xfrm>
          </p:grpSpPr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4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16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7" name="Group 396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4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17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4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18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4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19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44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20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1" name="Can 400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Can 401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3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3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405" name="Can 404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Can 405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Can 406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Can 407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Can 408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Can 409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Can 410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Can 411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3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3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3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29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0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27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8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2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2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4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20" name="Group 41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42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340" name="Group 339"/>
            <p:cNvGrpSpPr/>
            <p:nvPr/>
          </p:nvGrpSpPr>
          <p:grpSpPr>
            <a:xfrm>
              <a:off x="1797792" y="3228070"/>
              <a:ext cx="3995937" cy="1549846"/>
              <a:chOff x="1771501" y="5069829"/>
              <a:chExt cx="3995937" cy="1549846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1501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9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21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80637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9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22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9773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9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23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8909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8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24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8044" y="5069829"/>
                <a:ext cx="750843" cy="727660"/>
                <a:chOff x="7036671" y="5270582"/>
                <a:chExt cx="1135118" cy="796518"/>
              </a:xfrm>
            </p:grpSpPr>
            <p:sp>
              <p:nvSpPr>
                <p:cNvPr id="38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5270582"/>
                  <a:ext cx="1135118" cy="796518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4" y="5335306"/>
                  <a:ext cx="1040369" cy="674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>
                      <a:solidFill>
                        <a:prstClr val="white"/>
                      </a:solidFill>
                    </a:rPr>
                    <a:t>ICp</a:t>
                  </a:r>
                  <a:endParaRPr lang="en-US" sz="12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r>
                    <a:rPr lang="en-US" sz="1200" dirty="0" smtClean="0">
                      <a:solidFill>
                        <a:prstClr val="white"/>
                      </a:solidFill>
                    </a:rPr>
                    <a:t>Prod 25</a:t>
                  </a:r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6" name="Can 345"/>
              <p:cNvSpPr/>
              <p:nvPr/>
            </p:nvSpPr>
            <p:spPr>
              <a:xfrm>
                <a:off x="177150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47" name="Can 346"/>
              <p:cNvSpPr/>
              <p:nvPr/>
            </p:nvSpPr>
            <p:spPr>
              <a:xfrm>
                <a:off x="215643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91408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8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177285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8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50" name="Can 349"/>
              <p:cNvSpPr/>
              <p:nvPr/>
            </p:nvSpPr>
            <p:spPr>
              <a:xfrm>
                <a:off x="2576926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1" name="Can 350"/>
              <p:cNvSpPr/>
              <p:nvPr/>
            </p:nvSpPr>
            <p:spPr>
              <a:xfrm>
                <a:off x="2961860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2" name="Can 351"/>
              <p:cNvSpPr/>
              <p:nvPr/>
            </p:nvSpPr>
            <p:spPr>
              <a:xfrm>
                <a:off x="338922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Can 352"/>
              <p:cNvSpPr/>
              <p:nvPr/>
            </p:nvSpPr>
            <p:spPr>
              <a:xfrm>
                <a:off x="3774157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Can 353"/>
              <p:cNvSpPr/>
              <p:nvPr/>
            </p:nvSpPr>
            <p:spPr>
              <a:xfrm>
                <a:off x="4198909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Can 354"/>
              <p:cNvSpPr/>
              <p:nvPr/>
            </p:nvSpPr>
            <p:spPr>
              <a:xfrm>
                <a:off x="4583843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Can 355"/>
              <p:cNvSpPr/>
              <p:nvPr/>
            </p:nvSpPr>
            <p:spPr>
              <a:xfrm>
                <a:off x="5004598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Image repo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Can 356"/>
              <p:cNvSpPr/>
              <p:nvPr/>
            </p:nvSpPr>
            <p:spPr>
              <a:xfrm>
                <a:off x="5389532" y="5856111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>
                    <a:solidFill>
                      <a:prstClr val="white"/>
                    </a:solidFill>
                  </a:rPr>
                  <a:t>App Catalog</a:t>
                </a:r>
                <a:endParaRPr lang="en-US" sz="50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720177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8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2578949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7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527048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7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3385820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7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2" name="Group 361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33754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7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419631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70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1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43634" y="6234715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6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002406" y="6300583"/>
                <a:ext cx="597423" cy="319092"/>
                <a:chOff x="7036671" y="1631735"/>
                <a:chExt cx="1135118" cy="4435365"/>
              </a:xfrm>
            </p:grpSpPr>
            <p:sp>
              <p:nvSpPr>
                <p:cNvPr id="366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 smtClean="0">
                    <a:solidFill>
                      <a:prstClr val="white"/>
                    </a:solidFill>
                  </a:endParaRPr>
                </a:p>
                <a:p>
                  <a:pPr algn="ctr"/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File Server</a:t>
                  </a:r>
                </a:p>
                <a:p>
                  <a:pPr algn="ctr"/>
                  <a:r>
                    <a:rPr lang="en-US" sz="800" dirty="0" smtClean="0">
                      <a:solidFill>
                        <a:prstClr val="white"/>
                      </a:solidFill>
                    </a:rPr>
                    <a:t>(active)</a:t>
                  </a:r>
                  <a:endParaRPr lang="en-US" sz="800" dirty="0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506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25000" lnSpcReduction="2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9600" b="1">
                <a:solidFill>
                  <a:schemeClr val="bg2"/>
                </a:solidFill>
              </a:defRPr>
            </a:lvl1pPr>
            <a:lvl2pPr indent="0">
              <a:lnSpc>
                <a:spcPct val="90000"/>
              </a:lnSpc>
              <a:defRPr sz="4400"/>
            </a:lvl2pPr>
            <a:lvl3pPr indent="0">
              <a:lnSpc>
                <a:spcPct val="90000"/>
              </a:lnSpc>
              <a:defRPr sz="4400"/>
            </a:lvl3pPr>
            <a:lvl4pPr indent="0">
              <a:lnSpc>
                <a:spcPct val="90000"/>
              </a:lnSpc>
              <a:defRPr sz="4400"/>
            </a:lvl4pPr>
            <a:lvl5pPr indent="0">
              <a:lnSpc>
                <a:spcPct val="90000"/>
              </a:lnSpc>
              <a:defRPr sz="4400"/>
            </a:lvl5pPr>
            <a:lvl6pPr indent="0">
              <a:lnSpc>
                <a:spcPct val="90000"/>
              </a:lnSpc>
              <a:defRPr sz="4400"/>
            </a:lvl6pPr>
            <a:lvl7pPr indent="0">
              <a:lnSpc>
                <a:spcPct val="90000"/>
              </a:lnSpc>
              <a:defRPr sz="4400"/>
            </a:lvl7pPr>
            <a:lvl8pPr indent="0">
              <a:lnSpc>
                <a:spcPct val="90000"/>
              </a:lnSpc>
              <a:defRPr sz="4400"/>
            </a:lvl8pPr>
            <a:lvl9pPr indent="0">
              <a:lnSpc>
                <a:spcPct val="90000"/>
              </a:lnSpc>
              <a:defRPr sz="4400"/>
            </a:lvl9pPr>
          </a:lstStyle>
          <a:p>
            <a:r>
              <a:rPr lang="en-US" dirty="0" err="1"/>
              <a:t>ICp</a:t>
            </a:r>
            <a:r>
              <a:rPr lang="en-US" dirty="0"/>
              <a:t> DC split </a:t>
            </a:r>
            <a:r>
              <a:rPr lang="en-US" dirty="0" smtClean="0"/>
              <a:t>everything </a:t>
            </a:r>
          </a:p>
          <a:p>
            <a:r>
              <a:rPr lang="en-US" sz="8000" b="0" dirty="0" smtClean="0"/>
              <a:t>no </a:t>
            </a:r>
            <a:r>
              <a:rPr lang="en-US" sz="8000" b="0" dirty="0"/>
              <a:t>stretched cluster</a:t>
            </a:r>
          </a:p>
          <a:p>
            <a:r>
              <a:rPr lang="en-US" sz="8000" b="0" dirty="0" smtClean="0"/>
              <a:t>no segmentation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9190069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094BB1D-766B-43AD-93BF-9BA68138CA52}"/>
              </a:ext>
            </a:extLst>
          </p:cNvPr>
          <p:cNvSpPr txBox="1"/>
          <p:nvPr/>
        </p:nvSpPr>
        <p:spPr>
          <a:xfrm>
            <a:off x="177330" y="-899190"/>
            <a:ext cx="100056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prstClr val="black"/>
                </a:solidFill>
              </a:rPr>
              <a:t>ICp</a:t>
            </a:r>
            <a:r>
              <a:rPr lang="en-US" sz="2800" b="1" dirty="0" smtClean="0">
                <a:solidFill>
                  <a:prstClr val="black"/>
                </a:solidFill>
              </a:rPr>
              <a:t> reduced instances view (Scenario 6) </a:t>
            </a:r>
            <a:r>
              <a:rPr lang="mr-IN" sz="2800" b="1" dirty="0" smtClean="0">
                <a:solidFill>
                  <a:prstClr val="black"/>
                </a:solidFill>
              </a:rPr>
              <a:t>–</a:t>
            </a:r>
            <a:r>
              <a:rPr lang="en-US" sz="2800" b="1" dirty="0" smtClean="0">
                <a:solidFill>
                  <a:prstClr val="black"/>
                </a:solidFill>
              </a:rPr>
              <a:t> not considered 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Stretched cluster due to the fact we have low latency between the different DC’s. Proof to be obtained  – latency figures, stretched </a:t>
            </a:r>
            <a:r>
              <a:rPr lang="en-US" sz="1200" dirty="0" err="1" smtClean="0">
                <a:solidFill>
                  <a:prstClr val="black"/>
                </a:solidFill>
              </a:rPr>
              <a:t>vlans</a:t>
            </a:r>
            <a:r>
              <a:rPr lang="en-US" sz="1200" dirty="0" smtClean="0">
                <a:solidFill>
                  <a:prstClr val="black"/>
                </a:solidFill>
              </a:rPr>
              <a:t>, single LAN structure</a:t>
            </a:r>
          </a:p>
          <a:p>
            <a:r>
              <a:rPr lang="en-US" sz="1200" dirty="0" smtClean="0">
                <a:solidFill>
                  <a:prstClr val="black"/>
                </a:solidFill>
              </a:rPr>
              <a:t>Division/company segmentation – namespaces, node selector tags, calico network policies. </a:t>
            </a:r>
            <a:endParaRPr lang="en-US" sz="1200" dirty="0">
              <a:solidFill>
                <a:prstClr val="black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1115946"/>
            <a:ext cx="12192000" cy="11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70166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L_DC1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E25CD6-BF61-4722-8B2F-AF3AF0C97B7A}"/>
              </a:ext>
            </a:extLst>
          </p:cNvPr>
          <p:cNvSpPr txBox="1"/>
          <p:nvPr/>
        </p:nvSpPr>
        <p:spPr>
          <a:xfrm>
            <a:off x="1313321" y="3221230"/>
            <a:ext cx="124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DMZ BACK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313321" y="4956068"/>
            <a:ext cx="139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Intranet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2" y="1115946"/>
            <a:ext cx="16195" cy="560841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9977412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prstClr val="black"/>
                </a:solidFill>
              </a:rPr>
              <a:t>L_DC2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313321" y="144057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DMZ Internet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1585" y="1426508"/>
            <a:ext cx="9479765" cy="15653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82020" y="3203308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3097128"/>
            <a:ext cx="9758688" cy="351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93742" y="4931291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4820084"/>
            <a:ext cx="9758688" cy="513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71500" y="1745560"/>
            <a:ext cx="8612661" cy="512917"/>
            <a:chOff x="7036671" y="1631735"/>
            <a:chExt cx="1135118" cy="4435365"/>
          </a:xfrm>
        </p:grpSpPr>
        <p:sp>
          <p:nvSpPr>
            <p:cNvPr id="42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prstClr val="white"/>
                  </a:solidFill>
                </a:rPr>
                <a:t>ICp</a:t>
              </a:r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Prod 1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6" y="3515535"/>
            <a:ext cx="8612661" cy="512917"/>
            <a:chOff x="7036671" y="1631735"/>
            <a:chExt cx="1135118" cy="4435365"/>
          </a:xfrm>
        </p:grpSpPr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prstClr val="white"/>
                  </a:solidFill>
                </a:rPr>
                <a:t>ICp</a:t>
              </a:r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Prod 2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6" y="5284585"/>
            <a:ext cx="8612661" cy="512917"/>
            <a:chOff x="7036671" y="1631735"/>
            <a:chExt cx="1135118" cy="4435365"/>
          </a:xfrm>
        </p:grpSpPr>
        <p:sp>
          <p:nvSpPr>
            <p:cNvPr id="4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prstClr val="white"/>
                  </a:solidFill>
                </a:rPr>
                <a:t>ICp</a:t>
              </a:r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Prod 3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Oval 15"/>
          <p:cNvSpPr>
            <a:spLocks noChangeAspect="1"/>
          </p:cNvSpPr>
          <p:nvPr/>
        </p:nvSpPr>
        <p:spPr>
          <a:xfrm>
            <a:off x="68317" y="153297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LDAP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6796" y="232120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Docker Client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80" y="31006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>
                <a:solidFill>
                  <a:prstClr val="white"/>
                </a:solidFill>
              </a:rPr>
              <a:t>vRA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3466" y="38596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Back-up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71122" y="463102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DR option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2845" y="537426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Monitoring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80499" y="611751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SIEM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1303131" y="15341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CMDB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301610" y="2322371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Update Server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1308594" y="310180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End-point </a:t>
            </a:r>
            <a:r>
              <a:rPr lang="en-US" sz="1000" dirty="0" err="1" smtClean="0">
                <a:solidFill>
                  <a:prstClr val="white"/>
                </a:solidFill>
              </a:rPr>
              <a:t>mgnt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1308280" y="386080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1305936" y="463218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1317659" y="537543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1315313" y="611867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...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5" name="Can 74"/>
          <p:cNvSpPr/>
          <p:nvPr/>
        </p:nvSpPr>
        <p:spPr>
          <a:xfrm>
            <a:off x="1843899" y="2325328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Image repo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6" name="Can 75"/>
          <p:cNvSpPr/>
          <p:nvPr/>
        </p:nvSpPr>
        <p:spPr>
          <a:xfrm>
            <a:off x="2522344" y="2336353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App Catalog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7" name="Can 76"/>
          <p:cNvSpPr/>
          <p:nvPr/>
        </p:nvSpPr>
        <p:spPr>
          <a:xfrm>
            <a:off x="1849431" y="4085216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Image repo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8" name="Can 77"/>
          <p:cNvSpPr/>
          <p:nvPr/>
        </p:nvSpPr>
        <p:spPr>
          <a:xfrm>
            <a:off x="2527876" y="4096241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App Catalog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79" name="Can 78"/>
          <p:cNvSpPr/>
          <p:nvPr/>
        </p:nvSpPr>
        <p:spPr>
          <a:xfrm>
            <a:off x="1843899" y="5851817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Image repo</a:t>
            </a:r>
            <a:endParaRPr lang="en-US" sz="1000" dirty="0">
              <a:solidFill>
                <a:prstClr val="white"/>
              </a:solidFill>
            </a:endParaRPr>
          </a:p>
        </p:txBody>
      </p:sp>
      <p:sp>
        <p:nvSpPr>
          <p:cNvPr id="80" name="Can 79"/>
          <p:cNvSpPr/>
          <p:nvPr/>
        </p:nvSpPr>
        <p:spPr>
          <a:xfrm>
            <a:off x="2522344" y="5862842"/>
            <a:ext cx="574098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prstClr val="white"/>
                </a:solidFill>
              </a:rPr>
              <a:t>App Catalog</a:t>
            </a:r>
            <a:endParaRPr lang="en-US" sz="1000" dirty="0">
              <a:solidFill>
                <a:prstClr val="white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8" y="2384133"/>
            <a:ext cx="1007764" cy="401072"/>
            <a:chOff x="7036671" y="1631735"/>
            <a:chExt cx="1135118" cy="4435365"/>
          </a:xfrm>
        </p:grpSpPr>
        <p:sp>
          <p:nvSpPr>
            <p:cNvPr id="8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8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0" y="2384133"/>
            <a:ext cx="1007764" cy="401072"/>
            <a:chOff x="7036671" y="1631735"/>
            <a:chExt cx="1135118" cy="4435365"/>
          </a:xfrm>
        </p:grpSpPr>
        <p:sp>
          <p:nvSpPr>
            <p:cNvPr id="8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8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8" y="4144048"/>
            <a:ext cx="1007764" cy="401072"/>
            <a:chOff x="7036671" y="1631735"/>
            <a:chExt cx="1135118" cy="4435365"/>
          </a:xfrm>
        </p:grpSpPr>
        <p:sp>
          <p:nvSpPr>
            <p:cNvPr id="10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1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0" y="4144048"/>
            <a:ext cx="1007764" cy="401072"/>
            <a:chOff x="7036671" y="1631735"/>
            <a:chExt cx="1135118" cy="4435365"/>
          </a:xfrm>
        </p:grpSpPr>
        <p:sp>
          <p:nvSpPr>
            <p:cNvPr id="103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4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59557" y="5884031"/>
            <a:ext cx="1007764" cy="401072"/>
            <a:chOff x="7036671" y="1631735"/>
            <a:chExt cx="1135118" cy="4435365"/>
          </a:xfrm>
        </p:grpSpPr>
        <p:sp>
          <p:nvSpPr>
            <p:cNvPr id="106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07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6719" y="5884031"/>
            <a:ext cx="1007764" cy="401072"/>
            <a:chOff x="7036671" y="1631735"/>
            <a:chExt cx="1135118" cy="4435365"/>
          </a:xfrm>
        </p:grpSpPr>
        <p:sp>
          <p:nvSpPr>
            <p:cNvPr id="109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 smtClean="0">
                <a:solidFill>
                  <a:prstClr val="white"/>
                </a:solidFill>
              </a:endParaRPr>
            </a:p>
            <a:p>
              <a:pPr algn="ctr"/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10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File Server</a:t>
              </a:r>
            </a:p>
            <a:p>
              <a:pPr algn="ctr"/>
              <a:r>
                <a:rPr lang="en-US" sz="1200" dirty="0" smtClean="0">
                  <a:solidFill>
                    <a:prstClr val="white"/>
                  </a:solidFill>
                </a:rPr>
                <a:t>(active)</a:t>
              </a: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66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25000" lnSpcReduction="2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9600" b="1">
                <a:solidFill>
                  <a:schemeClr val="bg2"/>
                </a:solidFill>
              </a:defRPr>
            </a:lvl1pPr>
            <a:lvl2pPr indent="0">
              <a:lnSpc>
                <a:spcPct val="90000"/>
              </a:lnSpc>
              <a:defRPr sz="4400"/>
            </a:lvl2pPr>
            <a:lvl3pPr indent="0">
              <a:lnSpc>
                <a:spcPct val="90000"/>
              </a:lnSpc>
              <a:defRPr sz="4400"/>
            </a:lvl3pPr>
            <a:lvl4pPr indent="0">
              <a:lnSpc>
                <a:spcPct val="90000"/>
              </a:lnSpc>
              <a:defRPr sz="4400"/>
            </a:lvl4pPr>
            <a:lvl5pPr indent="0">
              <a:lnSpc>
                <a:spcPct val="90000"/>
              </a:lnSpc>
              <a:defRPr sz="4400"/>
            </a:lvl5pPr>
            <a:lvl6pPr indent="0">
              <a:lnSpc>
                <a:spcPct val="90000"/>
              </a:lnSpc>
              <a:defRPr sz="4400"/>
            </a:lvl6pPr>
            <a:lvl7pPr indent="0">
              <a:lnSpc>
                <a:spcPct val="90000"/>
              </a:lnSpc>
              <a:defRPr sz="4400"/>
            </a:lvl7pPr>
            <a:lvl8pPr indent="0">
              <a:lnSpc>
                <a:spcPct val="90000"/>
              </a:lnSpc>
              <a:defRPr sz="4400"/>
            </a:lvl8pPr>
            <a:lvl9pPr indent="0">
              <a:lnSpc>
                <a:spcPct val="90000"/>
              </a:lnSpc>
              <a:defRPr sz="4400"/>
            </a:lvl9pPr>
          </a:lstStyle>
          <a:p>
            <a:r>
              <a:rPr lang="en-US" dirty="0" err="1"/>
              <a:t>ICp</a:t>
            </a:r>
            <a:r>
              <a:rPr lang="en-US" dirty="0"/>
              <a:t> z</a:t>
            </a:r>
            <a:r>
              <a:rPr lang="en-US" dirty="0" smtClean="0"/>
              <a:t>one </a:t>
            </a:r>
            <a:r>
              <a:rPr lang="en-US" dirty="0"/>
              <a:t>split </a:t>
            </a:r>
            <a:r>
              <a:rPr lang="en-US" dirty="0" smtClean="0"/>
              <a:t>only</a:t>
            </a:r>
          </a:p>
          <a:p>
            <a:r>
              <a:rPr lang="en-US" sz="8000" b="0" dirty="0" smtClean="0"/>
              <a:t>stretched </a:t>
            </a:r>
            <a:r>
              <a:rPr lang="en-US" sz="8000" b="0" dirty="0"/>
              <a:t>cluster</a:t>
            </a:r>
          </a:p>
          <a:p>
            <a:r>
              <a:rPr lang="en-US" sz="8000" b="0" dirty="0" smtClean="0"/>
              <a:t>segmentation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79173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1115946"/>
            <a:ext cx="12192000" cy="11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70166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L_DC1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2" y="1115946"/>
            <a:ext cx="16195" cy="5608411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9977412" y="111594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L_DC2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271680" y="3224261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8317" y="153297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LDAP</a:t>
            </a:r>
            <a:endParaRPr lang="en-US" sz="1000" dirty="0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6796" y="232120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Docker Client</a:t>
            </a:r>
            <a:endParaRPr lang="en-US" sz="1000" dirty="0"/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80" y="31006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vRA</a:t>
            </a:r>
            <a:endParaRPr lang="en-US" sz="1000" dirty="0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3466" y="38596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Back-up</a:t>
            </a:r>
            <a:endParaRPr lang="en-US" sz="1000" dirty="0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71122" y="463102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DR option</a:t>
            </a:r>
            <a:endParaRPr lang="en-US" sz="1000" dirty="0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2845" y="537426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Monitoring</a:t>
            </a:r>
            <a:endParaRPr lang="en-US" sz="1000" dirty="0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80499" y="611751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SIEM</a:t>
            </a:r>
            <a:endParaRPr lang="en-US" sz="1000" dirty="0"/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1303131" y="153414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CMDB</a:t>
            </a:r>
            <a:endParaRPr lang="en-US" sz="1000" dirty="0"/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301610" y="2322371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Update Server</a:t>
            </a:r>
            <a:endParaRPr lang="en-US" sz="1000" dirty="0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1308594" y="310180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End-point </a:t>
            </a:r>
            <a:r>
              <a:rPr lang="en-US" sz="1000" dirty="0" err="1" smtClean="0"/>
              <a:t>mgnt</a:t>
            </a:r>
            <a:endParaRPr lang="en-US" sz="1000" dirty="0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1308280" y="386080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...</a:t>
            </a:r>
            <a:endParaRPr lang="en-US" sz="1000" dirty="0"/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1305936" y="463218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...</a:t>
            </a:r>
            <a:endParaRPr lang="en-US" sz="1000" dirty="0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1317659" y="537543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...</a:t>
            </a:r>
            <a:endParaRPr lang="en-US" sz="1000" dirty="0"/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1315313" y="6118679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...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E25CD6-BF61-4722-8B2F-AF3AF0C97B7A}"/>
              </a:ext>
            </a:extLst>
          </p:cNvPr>
          <p:cNvSpPr txBox="1"/>
          <p:nvPr/>
        </p:nvSpPr>
        <p:spPr>
          <a:xfrm>
            <a:off x="1313321" y="3221230"/>
            <a:ext cx="124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DMZ BACK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313321" y="4956068"/>
            <a:ext cx="139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Intranet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313321" y="1440576"/>
            <a:ext cx="2147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DMZ Internet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01585" y="1426508"/>
            <a:ext cx="9479765" cy="15653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3097128"/>
            <a:ext cx="9758688" cy="351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93742" y="4931291"/>
            <a:ext cx="9479765" cy="1717286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4" y="4820084"/>
            <a:ext cx="9758688" cy="513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547385" y="1760964"/>
            <a:ext cx="2363584" cy="4820405"/>
            <a:chOff x="4669645" y="1350696"/>
            <a:chExt cx="2363584" cy="4820405"/>
          </a:xfrm>
        </p:grpSpPr>
        <p:sp>
          <p:nvSpPr>
            <p:cNvPr id="89" name="Can 88"/>
            <p:cNvSpPr/>
            <p:nvPr/>
          </p:nvSpPr>
          <p:spPr>
            <a:xfrm>
              <a:off x="6229749" y="5574908"/>
              <a:ext cx="377906" cy="3472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Image repo</a:t>
              </a:r>
              <a:endParaRPr lang="en-US" sz="500" dirty="0"/>
            </a:p>
          </p:txBody>
        </p:sp>
        <p:sp>
          <p:nvSpPr>
            <p:cNvPr id="90" name="Can 89"/>
            <p:cNvSpPr/>
            <p:nvPr/>
          </p:nvSpPr>
          <p:spPr>
            <a:xfrm>
              <a:off x="6655323" y="5574908"/>
              <a:ext cx="377906" cy="3472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 Catalog</a:t>
              </a:r>
              <a:endParaRPr lang="en-US" sz="5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669645" y="1350696"/>
              <a:ext cx="2284107" cy="4820405"/>
              <a:chOff x="4991471" y="1674440"/>
              <a:chExt cx="2284107" cy="482040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217460" y="1674440"/>
                <a:ext cx="1803100" cy="4051942"/>
                <a:chOff x="7036671" y="1631735"/>
                <a:chExt cx="1135118" cy="4435365"/>
              </a:xfrm>
            </p:grpSpPr>
            <p:sp>
              <p:nvSpPr>
                <p:cNvPr id="42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/>
                </a:p>
              </p:txBody>
            </p:sp>
            <p:sp>
              <p:nvSpPr>
                <p:cNvPr id="43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6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/>
                    <a:t>ICp</a:t>
                  </a:r>
                  <a:endParaRPr lang="en-US" sz="1200" dirty="0" smtClean="0"/>
                </a:p>
                <a:p>
                  <a:pPr algn="ctr"/>
                  <a:r>
                    <a:rPr lang="en-US" sz="1200" dirty="0" smtClean="0"/>
                    <a:t>Prod 1</a:t>
                  </a:r>
                  <a:endParaRPr lang="en-US" sz="1200" dirty="0"/>
                </a:p>
              </p:txBody>
            </p:sp>
          </p:grpSp>
          <p:sp>
            <p:nvSpPr>
              <p:cNvPr id="81" name="Can 80"/>
              <p:cNvSpPr/>
              <p:nvPr/>
            </p:nvSpPr>
            <p:spPr>
              <a:xfrm>
                <a:off x="4991471" y="5883873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/>
                  <a:t>Image repo</a:t>
                </a:r>
                <a:endParaRPr lang="en-US" sz="500" dirty="0"/>
              </a:p>
            </p:txBody>
          </p:sp>
          <p:sp>
            <p:nvSpPr>
              <p:cNvPr id="82" name="Can 81"/>
              <p:cNvSpPr/>
              <p:nvPr/>
            </p:nvSpPr>
            <p:spPr>
              <a:xfrm>
                <a:off x="5417045" y="5883873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/>
                  <a:t>App Catalog</a:t>
                </a:r>
                <a:endParaRPr lang="en-US" sz="500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26366" y="6163595"/>
                <a:ext cx="597423" cy="319092"/>
                <a:chOff x="6592674" y="1631735"/>
                <a:chExt cx="1135118" cy="4435365"/>
              </a:xfrm>
            </p:grpSpPr>
            <p:sp>
              <p:nvSpPr>
                <p:cNvPr id="105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6592674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/>
                </a:p>
              </p:txBody>
            </p:sp>
            <p:sp>
              <p:nvSpPr>
                <p:cNvPr id="106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6640045" y="1800731"/>
                  <a:ext cx="1040370" cy="409737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/>
                    <a:t>File Server</a:t>
                  </a:r>
                </a:p>
                <a:p>
                  <a:pPr algn="ctr"/>
                  <a:r>
                    <a:rPr lang="en-US" sz="800" dirty="0" smtClean="0"/>
                    <a:t>(active)</a:t>
                  </a:r>
                  <a:endParaRPr lang="en-US" sz="800" dirty="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6678155" y="6175753"/>
                <a:ext cx="597423" cy="319092"/>
                <a:chOff x="7905359" y="1631735"/>
                <a:chExt cx="1135118" cy="4435365"/>
              </a:xfrm>
            </p:grpSpPr>
            <p:sp>
              <p:nvSpPr>
                <p:cNvPr id="114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905359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/>
                </a:p>
              </p:txBody>
            </p:sp>
            <p:sp>
              <p:nvSpPr>
                <p:cNvPr id="115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952732" y="1800731"/>
                  <a:ext cx="1040370" cy="409737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/>
                    <a:t>File Server</a:t>
                  </a:r>
                </a:p>
                <a:p>
                  <a:pPr algn="ctr"/>
                  <a:r>
                    <a:rPr lang="en-US" sz="800" dirty="0" smtClean="0"/>
                    <a:t>(active)</a:t>
                  </a:r>
                  <a:endParaRPr lang="en-US" sz="800" dirty="0"/>
                </a:p>
              </p:txBody>
            </p:sp>
          </p:grpSp>
        </p:grpSp>
      </p:grpSp>
      <p:grpSp>
        <p:nvGrpSpPr>
          <p:cNvPr id="92" name="Group 91"/>
          <p:cNvGrpSpPr/>
          <p:nvPr/>
        </p:nvGrpSpPr>
        <p:grpSpPr>
          <a:xfrm>
            <a:off x="6264642" y="1760964"/>
            <a:ext cx="2363584" cy="4820405"/>
            <a:chOff x="4669645" y="1350696"/>
            <a:chExt cx="2363584" cy="4820405"/>
          </a:xfrm>
        </p:grpSpPr>
        <p:sp>
          <p:nvSpPr>
            <p:cNvPr id="93" name="Can 92"/>
            <p:cNvSpPr/>
            <p:nvPr/>
          </p:nvSpPr>
          <p:spPr>
            <a:xfrm>
              <a:off x="6229749" y="5574908"/>
              <a:ext cx="377906" cy="3472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Image repo</a:t>
              </a:r>
              <a:endParaRPr lang="en-US" sz="500" dirty="0"/>
            </a:p>
          </p:txBody>
        </p:sp>
        <p:sp>
          <p:nvSpPr>
            <p:cNvPr id="94" name="Can 93"/>
            <p:cNvSpPr/>
            <p:nvPr/>
          </p:nvSpPr>
          <p:spPr>
            <a:xfrm>
              <a:off x="6655323" y="5574908"/>
              <a:ext cx="377906" cy="34729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 Catalog</a:t>
              </a:r>
              <a:endParaRPr lang="en-US" sz="500" dirty="0"/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669645" y="1350696"/>
              <a:ext cx="2284107" cy="4820405"/>
              <a:chOff x="4991471" y="1674440"/>
              <a:chExt cx="2284107" cy="4820405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217460" y="1674440"/>
                <a:ext cx="1803100" cy="4051942"/>
                <a:chOff x="7036671" y="1631735"/>
                <a:chExt cx="1135118" cy="4435365"/>
              </a:xfrm>
            </p:grpSpPr>
            <p:sp>
              <p:nvSpPr>
                <p:cNvPr id="108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036671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 smtClean="0"/>
                </a:p>
                <a:p>
                  <a:pPr algn="ctr"/>
                  <a:endParaRPr lang="en-US" sz="1200" dirty="0"/>
                </a:p>
              </p:txBody>
            </p:sp>
            <p:sp>
              <p:nvSpPr>
                <p:cNvPr id="109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084045" y="1800734"/>
                  <a:ext cx="1040369" cy="4097368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 err="1" smtClean="0"/>
                    <a:t>ICp</a:t>
                  </a:r>
                  <a:endParaRPr lang="en-US" sz="1200" dirty="0" smtClean="0"/>
                </a:p>
                <a:p>
                  <a:pPr algn="ctr"/>
                  <a:r>
                    <a:rPr lang="en-US" sz="1200" dirty="0" smtClean="0"/>
                    <a:t>Prod 2</a:t>
                  </a:r>
                  <a:endParaRPr lang="en-US" sz="1200" dirty="0"/>
                </a:p>
              </p:txBody>
            </p:sp>
          </p:grpSp>
          <p:sp>
            <p:nvSpPr>
              <p:cNvPr id="97" name="Can 96"/>
              <p:cNvSpPr/>
              <p:nvPr/>
            </p:nvSpPr>
            <p:spPr>
              <a:xfrm>
                <a:off x="4991471" y="5883873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/>
                  <a:t>Image repo</a:t>
                </a:r>
                <a:endParaRPr lang="en-US" sz="500" dirty="0"/>
              </a:p>
            </p:txBody>
          </p:sp>
          <p:sp>
            <p:nvSpPr>
              <p:cNvPr id="98" name="Can 97"/>
              <p:cNvSpPr/>
              <p:nvPr/>
            </p:nvSpPr>
            <p:spPr>
              <a:xfrm>
                <a:off x="5417045" y="5883873"/>
                <a:ext cx="377906" cy="347298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00" dirty="0" smtClean="0"/>
                  <a:t>App Catalog</a:t>
                </a:r>
                <a:endParaRPr lang="en-US" sz="500" dirty="0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5126366" y="6163595"/>
                <a:ext cx="597423" cy="319092"/>
                <a:chOff x="6592674" y="1631735"/>
                <a:chExt cx="1135118" cy="4435365"/>
              </a:xfrm>
            </p:grpSpPr>
            <p:sp>
              <p:nvSpPr>
                <p:cNvPr id="103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6592674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/>
                </a:p>
              </p:txBody>
            </p:sp>
            <p:sp>
              <p:nvSpPr>
                <p:cNvPr id="107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6640045" y="1800731"/>
                  <a:ext cx="1040370" cy="409737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/>
                    <a:t>File Server</a:t>
                  </a:r>
                </a:p>
                <a:p>
                  <a:pPr algn="ctr"/>
                  <a:r>
                    <a:rPr lang="en-US" sz="800" dirty="0" smtClean="0"/>
                    <a:t>(active)</a:t>
                  </a:r>
                  <a:endParaRPr lang="en-US" sz="800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xmlns="" id="{1C5CADFF-E1F4-4396-B86D-859D9BCA0C01}"/>
                  </a:ext>
                </a:extLst>
              </p:cNvPr>
              <p:cNvGrpSpPr/>
              <p:nvPr/>
            </p:nvGrpSpPr>
            <p:grpSpPr>
              <a:xfrm>
                <a:off x="6678155" y="6175753"/>
                <a:ext cx="597423" cy="319092"/>
                <a:chOff x="7905359" y="1631735"/>
                <a:chExt cx="1135118" cy="4435365"/>
              </a:xfrm>
            </p:grpSpPr>
            <p:sp>
              <p:nvSpPr>
                <p:cNvPr id="101" name="Rectangle: Rounded Corners 17">
                  <a:extLst>
                    <a:ext uri="{FF2B5EF4-FFF2-40B4-BE49-F238E27FC236}">
                      <a16:creationId xmlns:a16="http://schemas.microsoft.com/office/drawing/2014/main" xmlns="" id="{50465F51-E7E5-414D-A779-60E178659C01}"/>
                    </a:ext>
                  </a:extLst>
                </p:cNvPr>
                <p:cNvSpPr/>
                <p:nvPr/>
              </p:nvSpPr>
              <p:spPr>
                <a:xfrm>
                  <a:off x="7905359" y="1631735"/>
                  <a:ext cx="1135118" cy="443536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 smtClean="0"/>
                </a:p>
                <a:p>
                  <a:pPr algn="ctr"/>
                  <a:endParaRPr lang="en-US" sz="800" dirty="0"/>
                </a:p>
              </p:txBody>
            </p:sp>
            <p:sp>
              <p:nvSpPr>
                <p:cNvPr id="102" name="Rectangle: Rounded Corners 20">
                  <a:extLst>
                    <a:ext uri="{FF2B5EF4-FFF2-40B4-BE49-F238E27FC236}">
                      <a16:creationId xmlns:a16="http://schemas.microsoft.com/office/drawing/2014/main" xmlns="" id="{94CF6F5E-A7B1-4075-A28F-DD8F88AB84DE}"/>
                    </a:ext>
                  </a:extLst>
                </p:cNvPr>
                <p:cNvSpPr/>
                <p:nvPr/>
              </p:nvSpPr>
              <p:spPr>
                <a:xfrm>
                  <a:off x="7952732" y="1800731"/>
                  <a:ext cx="1040370" cy="4097374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/>
                  <a:r>
                    <a:rPr lang="en-US" sz="800" dirty="0" smtClean="0"/>
                    <a:t>File Server</a:t>
                  </a:r>
                </a:p>
                <a:p>
                  <a:pPr algn="ctr"/>
                  <a:r>
                    <a:rPr lang="en-US" sz="800" dirty="0" smtClean="0"/>
                    <a:t>(active)</a:t>
                  </a:r>
                  <a:endParaRPr lang="en-US" sz="800" dirty="0"/>
                </a:p>
              </p:txBody>
            </p:sp>
          </p:grpSp>
        </p:grpSp>
      </p:grpSp>
      <p:sp>
        <p:nvSpPr>
          <p:cNvPr id="59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25000" lnSpcReduction="20000"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9600" b="1">
                <a:solidFill>
                  <a:schemeClr val="bg2"/>
                </a:solidFill>
              </a:defRPr>
            </a:lvl1pPr>
            <a:lvl2pPr indent="0">
              <a:lnSpc>
                <a:spcPct val="90000"/>
              </a:lnSpc>
              <a:defRPr sz="4400"/>
            </a:lvl2pPr>
            <a:lvl3pPr indent="0">
              <a:lnSpc>
                <a:spcPct val="90000"/>
              </a:lnSpc>
              <a:defRPr sz="4400"/>
            </a:lvl3pPr>
            <a:lvl4pPr indent="0">
              <a:lnSpc>
                <a:spcPct val="90000"/>
              </a:lnSpc>
              <a:defRPr sz="4400"/>
            </a:lvl4pPr>
            <a:lvl5pPr indent="0">
              <a:lnSpc>
                <a:spcPct val="90000"/>
              </a:lnSpc>
              <a:defRPr sz="4400"/>
            </a:lvl5pPr>
            <a:lvl6pPr indent="0">
              <a:lnSpc>
                <a:spcPct val="90000"/>
              </a:lnSpc>
              <a:defRPr sz="4400"/>
            </a:lvl6pPr>
            <a:lvl7pPr indent="0">
              <a:lnSpc>
                <a:spcPct val="90000"/>
              </a:lnSpc>
              <a:defRPr sz="4400"/>
            </a:lvl7pPr>
            <a:lvl8pPr indent="0">
              <a:lnSpc>
                <a:spcPct val="90000"/>
              </a:lnSpc>
              <a:defRPr sz="4400"/>
            </a:lvl8pPr>
            <a:lvl9pPr indent="0">
              <a:lnSpc>
                <a:spcPct val="90000"/>
              </a:lnSpc>
              <a:defRPr sz="4400"/>
            </a:lvl9pPr>
          </a:lstStyle>
          <a:p>
            <a:r>
              <a:rPr lang="en-US" dirty="0" err="1"/>
              <a:t>ICp</a:t>
            </a:r>
            <a:r>
              <a:rPr lang="en-US" dirty="0"/>
              <a:t> DC split instances and companies view </a:t>
            </a:r>
            <a:endParaRPr lang="en-US" dirty="0" smtClean="0"/>
          </a:p>
          <a:p>
            <a:r>
              <a:rPr lang="en-US" sz="8000" b="0" dirty="0" smtClean="0"/>
              <a:t>no </a:t>
            </a:r>
            <a:r>
              <a:rPr lang="en-US" sz="8000" b="0" dirty="0"/>
              <a:t>stretched cluster</a:t>
            </a:r>
          </a:p>
          <a:p>
            <a:r>
              <a:rPr lang="en-US" sz="8000" b="0" dirty="0"/>
              <a:t>Zone and company </a:t>
            </a:r>
            <a:r>
              <a:rPr lang="en-US" sz="8000" b="0" dirty="0" smtClean="0"/>
              <a:t>segmentation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2055475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1115948"/>
            <a:ext cx="12192000" cy="11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70168" y="1115948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L_DC1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E25CD6-BF61-4722-8B2F-AF3AF0C97B7A}"/>
              </a:ext>
            </a:extLst>
          </p:cNvPr>
          <p:cNvSpPr txBox="1"/>
          <p:nvPr/>
        </p:nvSpPr>
        <p:spPr>
          <a:xfrm>
            <a:off x="1313322" y="3221231"/>
            <a:ext cx="1246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DMZ BACK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313322" y="4956069"/>
            <a:ext cx="139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INTRANET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3" y="1115947"/>
            <a:ext cx="16195" cy="560841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9977413" y="1115948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</a:rPr>
              <a:t>L_DC2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313322" y="1440577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DMZ FRONT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01586" y="1426509"/>
            <a:ext cx="9479765" cy="15653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282020" y="3203308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5" y="3097128"/>
            <a:ext cx="9758688" cy="351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93743" y="4931291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5" y="4820085"/>
            <a:ext cx="9758688" cy="513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71501" y="1745560"/>
            <a:ext cx="3753291" cy="512917"/>
            <a:chOff x="7036671" y="1631735"/>
            <a:chExt cx="1135118" cy="4435365"/>
          </a:xfrm>
        </p:grpSpPr>
        <p:sp>
          <p:nvSpPr>
            <p:cNvPr id="42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3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7" y="3515536"/>
            <a:ext cx="3753291" cy="512917"/>
            <a:chOff x="7036671" y="1631735"/>
            <a:chExt cx="1135118" cy="4435365"/>
          </a:xfrm>
        </p:grpSpPr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7" y="5284586"/>
            <a:ext cx="3753291" cy="512917"/>
            <a:chOff x="7036671" y="1631735"/>
            <a:chExt cx="1135118" cy="4435365"/>
          </a:xfrm>
        </p:grpSpPr>
        <p:sp>
          <p:nvSpPr>
            <p:cNvPr id="4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3</a:t>
              </a:r>
            </a:p>
          </p:txBody>
        </p:sp>
      </p:grpSp>
      <p:sp>
        <p:nvSpPr>
          <p:cNvPr id="16" name="Oval 15"/>
          <p:cNvSpPr>
            <a:spLocks noChangeAspect="1"/>
          </p:cNvSpPr>
          <p:nvPr/>
        </p:nvSpPr>
        <p:spPr>
          <a:xfrm>
            <a:off x="68318" y="153297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LDAP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6796" y="232120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Docker Client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80" y="31006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 err="1"/>
              <a:t>vRA</a:t>
            </a:r>
            <a:endParaRPr lang="en-US" sz="667" dirty="0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3467" y="385964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Back-up</a:t>
            </a: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71123" y="463102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DR option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2846" y="537427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Monitoring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80500" y="611751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SIEM</a:t>
            </a: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1303132" y="15341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CMDB</a:t>
            </a: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301611" y="232237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Update Server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1308595" y="310180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End-point </a:t>
            </a:r>
            <a:r>
              <a:rPr lang="en-US" sz="667" dirty="0" err="1"/>
              <a:t>mgnt</a:t>
            </a:r>
            <a:endParaRPr lang="en-US" sz="667" dirty="0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1308280" y="386081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1305936" y="463218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1317660" y="537543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1315314" y="611868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24536" y="1745560"/>
            <a:ext cx="3753291" cy="512917"/>
            <a:chOff x="7036671" y="1631735"/>
            <a:chExt cx="1135118" cy="4435365"/>
          </a:xfrm>
        </p:grpSpPr>
        <p:sp>
          <p:nvSpPr>
            <p:cNvPr id="57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58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4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40732" y="3515536"/>
            <a:ext cx="3753291" cy="512917"/>
            <a:chOff x="7036671" y="1631735"/>
            <a:chExt cx="1135118" cy="4435365"/>
          </a:xfrm>
        </p:grpSpPr>
        <p:sp>
          <p:nvSpPr>
            <p:cNvPr id="6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6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40732" y="5284586"/>
            <a:ext cx="3753291" cy="512917"/>
            <a:chOff x="7036671" y="1631735"/>
            <a:chExt cx="1135118" cy="4435365"/>
          </a:xfrm>
        </p:grpSpPr>
        <p:sp>
          <p:nvSpPr>
            <p:cNvPr id="7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7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9" y="2384133"/>
            <a:ext cx="1007764" cy="401072"/>
            <a:chOff x="7036671" y="1631735"/>
            <a:chExt cx="1135118" cy="4435365"/>
          </a:xfrm>
        </p:grpSpPr>
        <p:sp>
          <p:nvSpPr>
            <p:cNvPr id="9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1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1" y="2384133"/>
            <a:ext cx="1007764" cy="401072"/>
            <a:chOff x="7036671" y="1631735"/>
            <a:chExt cx="1135118" cy="4435365"/>
          </a:xfrm>
        </p:grpSpPr>
        <p:sp>
          <p:nvSpPr>
            <p:cNvPr id="93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4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9" y="4144048"/>
            <a:ext cx="1007764" cy="401072"/>
            <a:chOff x="7036671" y="1631735"/>
            <a:chExt cx="1135118" cy="4435365"/>
          </a:xfrm>
        </p:grpSpPr>
        <p:sp>
          <p:nvSpPr>
            <p:cNvPr id="96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7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1" y="4144048"/>
            <a:ext cx="1007764" cy="401072"/>
            <a:chOff x="7036671" y="1631735"/>
            <a:chExt cx="1135118" cy="4435365"/>
          </a:xfrm>
        </p:grpSpPr>
        <p:sp>
          <p:nvSpPr>
            <p:cNvPr id="99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0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59558" y="5884031"/>
            <a:ext cx="1007764" cy="401072"/>
            <a:chOff x="7036671" y="1631735"/>
            <a:chExt cx="1135118" cy="4435365"/>
          </a:xfrm>
        </p:grpSpPr>
        <p:sp>
          <p:nvSpPr>
            <p:cNvPr id="102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3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6719" y="5884031"/>
            <a:ext cx="1007764" cy="401072"/>
            <a:chOff x="7036671" y="1631735"/>
            <a:chExt cx="1135118" cy="4435365"/>
          </a:xfrm>
        </p:grpSpPr>
        <p:sp>
          <p:nvSpPr>
            <p:cNvPr id="10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6309" y="2384133"/>
            <a:ext cx="1007764" cy="401072"/>
            <a:chOff x="7036671" y="1631735"/>
            <a:chExt cx="1135118" cy="4435365"/>
          </a:xfrm>
        </p:grpSpPr>
        <p:sp>
          <p:nvSpPr>
            <p:cNvPr id="10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6309" y="4144048"/>
            <a:ext cx="1007764" cy="401072"/>
            <a:chOff x="7036671" y="1631735"/>
            <a:chExt cx="1135118" cy="4435365"/>
          </a:xfrm>
        </p:grpSpPr>
        <p:sp>
          <p:nvSpPr>
            <p:cNvPr id="111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2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4367" y="5884031"/>
            <a:ext cx="1007764" cy="401072"/>
            <a:chOff x="7036671" y="1631735"/>
            <a:chExt cx="1135118" cy="4435365"/>
          </a:xfrm>
        </p:grpSpPr>
        <p:sp>
          <p:nvSpPr>
            <p:cNvPr id="114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5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71669" y="2384133"/>
            <a:ext cx="1007764" cy="401072"/>
            <a:chOff x="7036671" y="1631735"/>
            <a:chExt cx="1135118" cy="4435365"/>
          </a:xfrm>
        </p:grpSpPr>
        <p:sp>
          <p:nvSpPr>
            <p:cNvPr id="117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8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71669" y="4144048"/>
            <a:ext cx="1007764" cy="401072"/>
            <a:chOff x="7036671" y="1631735"/>
            <a:chExt cx="1135118" cy="4435365"/>
          </a:xfrm>
        </p:grpSpPr>
        <p:sp>
          <p:nvSpPr>
            <p:cNvPr id="12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21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69727" y="5884031"/>
            <a:ext cx="1007764" cy="401072"/>
            <a:chOff x="7036671" y="1631735"/>
            <a:chExt cx="1135118" cy="4435365"/>
          </a:xfrm>
        </p:grpSpPr>
        <p:sp>
          <p:nvSpPr>
            <p:cNvPr id="123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24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sp>
        <p:nvSpPr>
          <p:cNvPr id="77" name="Can 76"/>
          <p:cNvSpPr/>
          <p:nvPr/>
        </p:nvSpPr>
        <p:spPr>
          <a:xfrm>
            <a:off x="4079221" y="252599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78" name="Can 77"/>
          <p:cNvSpPr/>
          <p:nvPr/>
        </p:nvSpPr>
        <p:spPr>
          <a:xfrm>
            <a:off x="4757665" y="2537025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79" name="Can 78"/>
          <p:cNvSpPr/>
          <p:nvPr/>
        </p:nvSpPr>
        <p:spPr>
          <a:xfrm>
            <a:off x="4084753" y="4285887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0" name="Can 79"/>
          <p:cNvSpPr/>
          <p:nvPr/>
        </p:nvSpPr>
        <p:spPr>
          <a:xfrm>
            <a:off x="4763197" y="4296913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1" name="Can 80"/>
          <p:cNvSpPr/>
          <p:nvPr/>
        </p:nvSpPr>
        <p:spPr>
          <a:xfrm>
            <a:off x="4079221" y="605248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2" name="Can 81"/>
          <p:cNvSpPr/>
          <p:nvPr/>
        </p:nvSpPr>
        <p:spPr>
          <a:xfrm>
            <a:off x="4757665" y="6063514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3" name="Can 82"/>
          <p:cNvSpPr/>
          <p:nvPr/>
        </p:nvSpPr>
        <p:spPr>
          <a:xfrm>
            <a:off x="6891193" y="252599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4" name="Can 83"/>
          <p:cNvSpPr/>
          <p:nvPr/>
        </p:nvSpPr>
        <p:spPr>
          <a:xfrm>
            <a:off x="7569639" y="2537025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5" name="Can 84"/>
          <p:cNvSpPr/>
          <p:nvPr/>
        </p:nvSpPr>
        <p:spPr>
          <a:xfrm>
            <a:off x="6896725" y="4285887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6" name="Can 85"/>
          <p:cNvSpPr/>
          <p:nvPr/>
        </p:nvSpPr>
        <p:spPr>
          <a:xfrm>
            <a:off x="7575171" y="4296913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7" name="Can 86"/>
          <p:cNvSpPr/>
          <p:nvPr/>
        </p:nvSpPr>
        <p:spPr>
          <a:xfrm>
            <a:off x="6891193" y="605248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8" name="Can 87"/>
          <p:cNvSpPr/>
          <p:nvPr/>
        </p:nvSpPr>
        <p:spPr>
          <a:xfrm>
            <a:off x="7569639" y="6063514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125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250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nl-BE" sz="9600" b="1" dirty="0">
                <a:solidFill>
                  <a:schemeClr val="bg2"/>
                </a:solidFill>
              </a:rPr>
              <a:t>Division logical segmentation and zones physical segmentation</a:t>
            </a:r>
            <a:endParaRPr lang="en-US" sz="9600" b="1" dirty="0">
              <a:solidFill>
                <a:schemeClr val="bg2"/>
              </a:solidFill>
            </a:endParaRPr>
          </a:p>
          <a:p>
            <a:r>
              <a:rPr lang="en-US" sz="8000" dirty="0">
                <a:solidFill>
                  <a:schemeClr val="bg2"/>
                </a:solidFill>
              </a:rPr>
              <a:t>No stretched cluster </a:t>
            </a:r>
          </a:p>
          <a:p>
            <a:r>
              <a:rPr lang="en-US" sz="8000" dirty="0">
                <a:solidFill>
                  <a:schemeClr val="bg2"/>
                </a:solidFill>
              </a:rPr>
              <a:t>Division/company segmentation – namespaces, node selector tags, calico network policies. </a:t>
            </a:r>
          </a:p>
        </p:txBody>
      </p:sp>
    </p:spTree>
    <p:extLst>
      <p:ext uri="{BB962C8B-B14F-4D97-AF65-F5344CB8AC3E}">
        <p14:creationId xmlns:p14="http://schemas.microsoft.com/office/powerpoint/2010/main" val="1309378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/>
          <p:cNvCxnSpPr/>
          <p:nvPr/>
        </p:nvCxnSpPr>
        <p:spPr>
          <a:xfrm flipV="1">
            <a:off x="2323523" y="1361091"/>
            <a:ext cx="4069516" cy="1161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591175" y="1378835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823463" y="1372703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294687" y="1362171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111627" y="4660992"/>
            <a:ext cx="0" cy="24394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805408"/>
            <a:ext cx="12192000" cy="11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6201" y="1129466"/>
            <a:ext cx="11977977" cy="5629959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12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69078" y="585099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LDAP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89823" y="585099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 err="1">
                <a:solidFill>
                  <a:prstClr val="white"/>
                </a:solidFill>
              </a:rPr>
              <a:t>vRA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9675648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Server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2610320" y="5850992"/>
            <a:ext cx="788229" cy="7882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Monitor-</a:t>
            </a:r>
            <a:r>
              <a:rPr lang="en-US" sz="1000" kern="1200" dirty="0" err="1">
                <a:solidFill>
                  <a:prstClr val="white"/>
                </a:solidFill>
              </a:rPr>
              <a:t>ing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50767" y="58509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SIEM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(</a:t>
            </a:r>
            <a:r>
              <a:rPr lang="en-US" sz="1000" kern="1200" dirty="0" err="1">
                <a:solidFill>
                  <a:prstClr val="white"/>
                </a:solidFill>
              </a:rPr>
              <a:t>Qradar</a:t>
            </a:r>
            <a:r>
              <a:rPr lang="en-US" sz="1000" kern="12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256470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Update Server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RHSS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0470380" y="5854494"/>
            <a:ext cx="788229" cy="7882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Endpoint </a:t>
            </a:r>
            <a:r>
              <a:rPr lang="en-US" sz="1000" kern="1200" dirty="0" err="1">
                <a:solidFill>
                  <a:prstClr val="white"/>
                </a:solidFill>
              </a:rPr>
              <a:t>mgnt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3477638" y="4762810"/>
            <a:ext cx="2687927" cy="1956969"/>
            <a:chOff x="428188" y="2704876"/>
            <a:chExt cx="2720228" cy="2232194"/>
          </a:xfrm>
        </p:grpSpPr>
        <p:grpSp>
          <p:nvGrpSpPr>
            <p:cNvPr id="183" name="Group 18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>
                      <a:solidFill>
                        <a:schemeClr val="bg2"/>
                      </a:solidFill>
                    </a:rPr>
                    <a:t>File Server software (Spectrum Scale,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Gluster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VsphereVolume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Vmware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Photon)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Backup 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persistent 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 for RHEL updates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PVN_FILE_SERVER</a:t>
                  </a:r>
                </a:p>
              </p:txBody>
            </p:sp>
          </p:grp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84" name="Rounded Rectangle 183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2-6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430510" y="834309"/>
            <a:ext cx="11475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Intranet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20095" y="4654566"/>
            <a:ext cx="11149119" cy="97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93899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36542" y="1634914"/>
            <a:ext cx="1616277" cy="2821405"/>
            <a:chOff x="428188" y="2704876"/>
            <a:chExt cx="2720228" cy="2232194"/>
          </a:xfrm>
        </p:grpSpPr>
        <p:grpSp>
          <p:nvGrpSpPr>
            <p:cNvPr id="66" name="Group 65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- Installer Code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Tools: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jq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Kubectl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 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DockerHub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GITHub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(IBM Chart)</a:t>
                  </a: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PVN_BOOT</a:t>
                  </a:r>
                </a:p>
              </p:txBody>
            </p:sp>
          </p:grp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67" name="Rounded Rectangle 66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1/2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3712" y="1634914"/>
            <a:ext cx="1638024" cy="2821405"/>
            <a:chOff x="428188" y="2704876"/>
            <a:chExt cx="2720228" cy="2232194"/>
          </a:xfrm>
        </p:grpSpPr>
        <p:grpSp>
          <p:nvGrpSpPr>
            <p:cNvPr id="97" name="Group 96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Master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LogStach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directory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LDAP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PVN_MASTER</a:t>
                  </a:r>
                </a:p>
              </p:txBody>
            </p:sp>
          </p:grp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04" name="Rounded Rectangle 10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781705" y="1634914"/>
            <a:ext cx="1612892" cy="2821405"/>
            <a:chOff x="428188" y="2704876"/>
            <a:chExt cx="2720228" cy="2232194"/>
          </a:xfrm>
        </p:grpSpPr>
        <p:grpSp>
          <p:nvGrpSpPr>
            <p:cNvPr id="113" name="Group 11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Proxy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PVN_PROXY</a:t>
                  </a:r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14" name="Rounded Rectangle 11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77372" y="1634914"/>
            <a:ext cx="1677061" cy="2821405"/>
            <a:chOff x="428188" y="2704876"/>
            <a:chExt cx="2720228" cy="2232194"/>
          </a:xfrm>
        </p:grpSpPr>
        <p:grpSp>
          <p:nvGrpSpPr>
            <p:cNvPr id="120" name="Group 119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Worker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persistent 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PVN_WORKER</a:t>
                  </a:r>
                </a:p>
              </p:txBody>
            </p:sp>
          </p:grp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21" name="Rounded Rectangle 120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3-n</a:t>
              </a:r>
            </a:p>
          </p:txBody>
        </p:sp>
      </p:grpSp>
      <p:cxnSp>
        <p:nvCxnSpPr>
          <p:cNvPr id="171" name="Straight Connector 170"/>
          <p:cNvCxnSpPr/>
          <p:nvPr/>
        </p:nvCxnSpPr>
        <p:spPr>
          <a:xfrm>
            <a:off x="216337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79724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296432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6393039" y="5227951"/>
            <a:ext cx="909" cy="130079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6404379" y="5733466"/>
            <a:ext cx="957429" cy="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160240" y="6016180"/>
            <a:ext cx="244139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47013" y="1249729"/>
            <a:ext cx="9738763" cy="1779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38295" y="1234418"/>
            <a:ext cx="0" cy="39406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148344" y="4695619"/>
            <a:ext cx="926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Management 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Network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32053" y="1260417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Client Access Network</a:t>
            </a:r>
          </a:p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841749" y="1353051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Calico overlay Network</a:t>
            </a:r>
          </a:p>
        </p:txBody>
      </p:sp>
      <p:cxnSp>
        <p:nvCxnSpPr>
          <p:cNvPr id="37" name="Elbow Connector 36"/>
          <p:cNvCxnSpPr>
            <a:stCxn id="16" idx="0"/>
          </p:cNvCxnSpPr>
          <p:nvPr/>
        </p:nvCxnSpPr>
        <p:spPr>
          <a:xfrm rot="5400000" flipH="1" flipV="1">
            <a:off x="936201" y="5087984"/>
            <a:ext cx="1190003" cy="33602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edefined Process 16"/>
          <p:cNvSpPr/>
          <p:nvPr/>
        </p:nvSpPr>
        <p:spPr>
          <a:xfrm>
            <a:off x="7303864" y="4882097"/>
            <a:ext cx="2467553" cy="104650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200" dirty="0">
                <a:solidFill>
                  <a:prstClr val="white"/>
                </a:solidFill>
              </a:rPr>
              <a:t>Persistent Storage Pool</a:t>
            </a:r>
          </a:p>
          <a:p>
            <a:pPr algn="ctr"/>
            <a:r>
              <a:rPr lang="en-US" sz="1200" kern="1200" dirty="0">
                <a:solidFill>
                  <a:prstClr val="white"/>
                </a:solidFill>
              </a:rPr>
              <a:t>(Storage sub system)</a:t>
            </a:r>
          </a:p>
          <a:p>
            <a:pPr algn="ctr"/>
            <a:r>
              <a:rPr lang="en-US" sz="1200" kern="1200" dirty="0" err="1">
                <a:solidFill>
                  <a:prstClr val="white"/>
                </a:solidFill>
              </a:rPr>
              <a:t>vSAN</a:t>
            </a:r>
            <a:r>
              <a:rPr lang="en-US" sz="1200" kern="1200" dirty="0">
                <a:solidFill>
                  <a:prstClr val="white"/>
                </a:solidFill>
              </a:rPr>
              <a:t>, FC, </a:t>
            </a:r>
            <a:r>
              <a:rPr lang="en-US" sz="1200" kern="1200" dirty="0" err="1">
                <a:solidFill>
                  <a:prstClr val="white"/>
                </a:solidFill>
              </a:rPr>
              <a:t>iSCSi</a:t>
            </a:r>
            <a:r>
              <a:rPr lang="en-US" sz="1200" kern="1200" dirty="0">
                <a:solidFill>
                  <a:prstClr val="white"/>
                </a:solidFill>
              </a:rPr>
              <a:t>, ETH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Flash Copy, storage replication, cloning</a:t>
            </a:r>
          </a:p>
        </p:txBody>
      </p:sp>
      <p:cxnSp>
        <p:nvCxnSpPr>
          <p:cNvPr id="206" name="Elbow Connector 205"/>
          <p:cNvCxnSpPr>
            <a:stCxn id="61" idx="0"/>
          </p:cNvCxnSpPr>
          <p:nvPr/>
        </p:nvCxnSpPr>
        <p:spPr>
          <a:xfrm rot="16200000" flipV="1">
            <a:off x="1506096" y="5173153"/>
            <a:ext cx="1190003" cy="16568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1177102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Docker Client</a:t>
            </a:r>
          </a:p>
        </p:txBody>
      </p:sp>
      <p:cxnSp>
        <p:nvCxnSpPr>
          <p:cNvPr id="207" name="Elbow Connector 206"/>
          <p:cNvCxnSpPr>
            <a:stCxn id="62" idx="0"/>
          </p:cNvCxnSpPr>
          <p:nvPr/>
        </p:nvCxnSpPr>
        <p:spPr>
          <a:xfrm rot="16200000" flipV="1">
            <a:off x="9385234" y="5169963"/>
            <a:ext cx="1201087" cy="1679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62" idx="2"/>
          </p:cNvCxnSpPr>
          <p:nvPr/>
        </p:nvCxnSpPr>
        <p:spPr>
          <a:xfrm flipH="1">
            <a:off x="6382609" y="6248608"/>
            <a:ext cx="3293041" cy="3336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>
            <a:stCxn id="65" idx="0"/>
          </p:cNvCxnSpPr>
          <p:nvPr/>
        </p:nvCxnSpPr>
        <p:spPr>
          <a:xfrm rot="5400000" flipH="1" flipV="1">
            <a:off x="337822" y="4886142"/>
            <a:ext cx="1171913" cy="757793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10"/>
          <p:cNvCxnSpPr>
            <a:stCxn id="64" idx="0"/>
          </p:cNvCxnSpPr>
          <p:nvPr/>
        </p:nvCxnSpPr>
        <p:spPr>
          <a:xfrm rot="16200000" flipV="1">
            <a:off x="2143616" y="4990171"/>
            <a:ext cx="1190569" cy="5310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/>
          <p:cNvSpPr>
            <a:spLocks noChangeAspect="1"/>
          </p:cNvSpPr>
          <p:nvPr/>
        </p:nvSpPr>
        <p:spPr>
          <a:xfrm>
            <a:off x="5450907" y="6329795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1" name="Oval 220"/>
          <p:cNvSpPr>
            <a:spLocks noChangeAspect="1"/>
          </p:cNvSpPr>
          <p:nvPr/>
        </p:nvSpPr>
        <p:spPr>
          <a:xfrm>
            <a:off x="851061" y="4107101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2" name="Oval 221"/>
          <p:cNvSpPr>
            <a:spLocks noChangeAspect="1"/>
          </p:cNvSpPr>
          <p:nvPr/>
        </p:nvSpPr>
        <p:spPr>
          <a:xfrm>
            <a:off x="5800884" y="6329795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3" name="Oval 222"/>
          <p:cNvSpPr>
            <a:spLocks noChangeAspect="1"/>
          </p:cNvSpPr>
          <p:nvPr/>
        </p:nvSpPr>
        <p:spPr>
          <a:xfrm>
            <a:off x="292932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4" name="Oval 223"/>
          <p:cNvSpPr>
            <a:spLocks noChangeAspect="1"/>
          </p:cNvSpPr>
          <p:nvPr/>
        </p:nvSpPr>
        <p:spPr>
          <a:xfrm>
            <a:off x="194640" y="4107043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5" name="Oval 224"/>
          <p:cNvSpPr>
            <a:spLocks noChangeAspect="1"/>
          </p:cNvSpPr>
          <p:nvPr/>
        </p:nvSpPr>
        <p:spPr>
          <a:xfrm>
            <a:off x="443763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6" name="Oval 225"/>
          <p:cNvSpPr>
            <a:spLocks noChangeAspect="1"/>
          </p:cNvSpPr>
          <p:nvPr/>
        </p:nvSpPr>
        <p:spPr>
          <a:xfrm>
            <a:off x="5931388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cxnSp>
        <p:nvCxnSpPr>
          <p:cNvPr id="234" name="Elbow Connector 233"/>
          <p:cNvCxnSpPr>
            <a:stCxn id="69" idx="0"/>
          </p:cNvCxnSpPr>
          <p:nvPr/>
        </p:nvCxnSpPr>
        <p:spPr>
          <a:xfrm rot="16200000" flipV="1">
            <a:off x="10957094" y="5161003"/>
            <a:ext cx="1185335" cy="20164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Elbow Connector 236"/>
          <p:cNvCxnSpPr>
            <a:stCxn id="70" idx="0"/>
          </p:cNvCxnSpPr>
          <p:nvPr/>
        </p:nvCxnSpPr>
        <p:spPr>
          <a:xfrm rot="16200000" flipV="1">
            <a:off x="10121271" y="5111269"/>
            <a:ext cx="1215555" cy="27089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>
            <a:spLocks noChangeAspect="1"/>
          </p:cNvSpPr>
          <p:nvPr/>
        </p:nvSpPr>
        <p:spPr>
          <a:xfrm>
            <a:off x="5102026" y="6329766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>
          <a:xfrm>
            <a:off x="55657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>
          <a:xfrm>
            <a:off x="40795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8" name="Oval 247"/>
          <p:cNvSpPr>
            <a:spLocks noChangeAspect="1"/>
          </p:cNvSpPr>
          <p:nvPr/>
        </p:nvSpPr>
        <p:spPr>
          <a:xfrm>
            <a:off x="2568890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>
          <a:xfrm>
            <a:off x="520739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vRA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2611" y="778667"/>
            <a:ext cx="124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L_DC1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925938" y="5943453"/>
            <a:ext cx="1161377" cy="361211"/>
            <a:chOff x="427257" y="2576385"/>
            <a:chExt cx="1161377" cy="361210"/>
          </a:xfrm>
        </p:grpSpPr>
        <p:sp>
          <p:nvSpPr>
            <p:cNvPr id="172" name="Can 171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Image repo</a:t>
              </a:r>
            </a:p>
          </p:txBody>
        </p:sp>
        <p:sp>
          <p:nvSpPr>
            <p:cNvPr id="173" name="Can 172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App Catalog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925938" y="5650109"/>
            <a:ext cx="1161377" cy="361211"/>
            <a:chOff x="427257" y="2576385"/>
            <a:chExt cx="1161377" cy="361210"/>
          </a:xfrm>
        </p:grpSpPr>
        <p:sp>
          <p:nvSpPr>
            <p:cNvPr id="176" name="Can 175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Cont.</a:t>
              </a: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volume</a:t>
              </a:r>
            </a:p>
          </p:txBody>
        </p:sp>
        <p:sp>
          <p:nvSpPr>
            <p:cNvPr id="210" name="Can 209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 err="1">
                  <a:solidFill>
                    <a:prstClr val="white"/>
                  </a:solidFill>
                </a:rPr>
                <a:t>ICp</a:t>
              </a:r>
              <a:endParaRPr lang="en-US" sz="667" kern="1200" dirty="0">
                <a:solidFill>
                  <a:prstClr val="white"/>
                </a:solidFill>
              </a:endParaRP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Binary</a:t>
              </a:r>
            </a:p>
          </p:txBody>
        </p:sp>
      </p:grpSp>
      <p:sp>
        <p:nvSpPr>
          <p:cNvPr id="141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b="1" kern="1200" dirty="0" smtClean="0">
                <a:solidFill>
                  <a:schemeClr val="bg2"/>
                </a:solidFill>
                <a:ea typeface=""/>
                <a:cs typeface=""/>
              </a:rPr>
              <a:t>ICP </a:t>
            </a:r>
            <a:r>
              <a:rPr lang="en-US" sz="4000" b="1" kern="1200" dirty="0">
                <a:solidFill>
                  <a:schemeClr val="bg2"/>
                </a:solidFill>
                <a:ea typeface=""/>
                <a:cs typeface=""/>
              </a:rPr>
              <a:t>Node View (single </a:t>
            </a:r>
            <a:r>
              <a:rPr lang="en-US" sz="4000" b="1" kern="1200" smtClean="0">
                <a:solidFill>
                  <a:schemeClr val="bg2"/>
                </a:solidFill>
                <a:ea typeface=""/>
                <a:cs typeface=""/>
              </a:rPr>
              <a:t>DC)</a:t>
            </a:r>
            <a:endParaRPr lang="en-US" sz="4000" b="1" kern="1200" dirty="0">
              <a:solidFill>
                <a:schemeClr val="bg2"/>
              </a:solidFill>
              <a:ea typeface=""/>
              <a:cs typeface="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1338717" y="873407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DR option</a:t>
            </a:r>
          </a:p>
        </p:txBody>
      </p:sp>
    </p:spTree>
    <p:extLst>
      <p:ext uri="{BB962C8B-B14F-4D97-AF65-F5344CB8AC3E}">
        <p14:creationId xmlns:p14="http://schemas.microsoft.com/office/powerpoint/2010/main" val="468860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Agenda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r>
              <a:t>Agenda</a:t>
            </a:r>
          </a:p>
        </p:txBody>
      </p:sp>
      <p:sp>
        <p:nvSpPr>
          <p:cNvPr id="248" name="Welcome to the world of Microservices…"/>
          <p:cNvSpPr txBox="1">
            <a:spLocks noGrp="1"/>
          </p:cNvSpPr>
          <p:nvPr>
            <p:ph type="body" idx="1"/>
          </p:nvPr>
        </p:nvSpPr>
        <p:spPr>
          <a:xfrm>
            <a:off x="503583" y="1126435"/>
            <a:ext cx="7040217" cy="534062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nl-BE" dirty="0" smtClean="0"/>
              <a:t>Typical platform deployments</a:t>
            </a:r>
          </a:p>
          <a:p>
            <a:r>
              <a:rPr lang="nl-BE" dirty="0" smtClean="0"/>
              <a:t>Placement</a:t>
            </a:r>
          </a:p>
          <a:p>
            <a:r>
              <a:rPr lang="nl-BE" dirty="0" smtClean="0"/>
              <a:t>Sizing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/>
          <p:cNvCxnSpPr/>
          <p:nvPr/>
        </p:nvCxnSpPr>
        <p:spPr>
          <a:xfrm flipV="1">
            <a:off x="2323523" y="1361091"/>
            <a:ext cx="4069516" cy="1161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591175" y="1378835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823463" y="1372703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294687" y="1362171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8296675" y="1372703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9744387" y="1361091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111627" y="4660992"/>
            <a:ext cx="0" cy="24394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805408"/>
            <a:ext cx="12192000" cy="11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6201" y="1129466"/>
            <a:ext cx="11977977" cy="5629959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12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69078" y="585099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LDAP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89823" y="585099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 err="1">
                <a:solidFill>
                  <a:prstClr val="white"/>
                </a:solidFill>
              </a:rPr>
              <a:t>vRA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9675648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Server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2610320" y="5850992"/>
            <a:ext cx="788229" cy="7882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Monitor-</a:t>
            </a:r>
            <a:r>
              <a:rPr lang="en-US" sz="1000" kern="1200" dirty="0" err="1">
                <a:solidFill>
                  <a:prstClr val="white"/>
                </a:solidFill>
              </a:rPr>
              <a:t>ing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50767" y="58509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SIEM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(</a:t>
            </a:r>
            <a:r>
              <a:rPr lang="en-US" sz="1000" kern="1200" dirty="0" err="1">
                <a:solidFill>
                  <a:prstClr val="white"/>
                </a:solidFill>
              </a:rPr>
              <a:t>Qradar</a:t>
            </a:r>
            <a:r>
              <a:rPr lang="en-US" sz="1000" kern="12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256470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Update Server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RHSS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0470380" y="5854494"/>
            <a:ext cx="788229" cy="7882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Endpoint </a:t>
            </a:r>
            <a:r>
              <a:rPr lang="en-US" sz="1000" kern="1200" dirty="0" err="1">
                <a:solidFill>
                  <a:prstClr val="white"/>
                </a:solidFill>
              </a:rPr>
              <a:t>mgnt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3477638" y="4762810"/>
            <a:ext cx="2687927" cy="1956969"/>
            <a:chOff x="428188" y="2704876"/>
            <a:chExt cx="2720228" cy="2232194"/>
          </a:xfrm>
        </p:grpSpPr>
        <p:grpSp>
          <p:nvGrpSpPr>
            <p:cNvPr id="183" name="Group 18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>
                      <a:solidFill>
                        <a:schemeClr val="bg2"/>
                      </a:solidFill>
                    </a:rPr>
                    <a:t>File Server software (Spectrum Scale,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Gluster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VsphereVolume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Vmware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Photon)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Backup 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persistent 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 for RHEL updates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PVN_FILE_SERVER</a:t>
                  </a:r>
                </a:p>
              </p:txBody>
            </p:sp>
          </p:grp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84" name="Rounded Rectangle 183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2-6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430510" y="834309"/>
            <a:ext cx="11475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Intranet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20095" y="4654566"/>
            <a:ext cx="11149119" cy="97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93899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36542" y="1634914"/>
            <a:ext cx="1616277" cy="2821405"/>
            <a:chOff x="428188" y="2704876"/>
            <a:chExt cx="2720228" cy="2232194"/>
          </a:xfrm>
        </p:grpSpPr>
        <p:grpSp>
          <p:nvGrpSpPr>
            <p:cNvPr id="66" name="Group 65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- Installer Code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Tools: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jq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,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Kubectl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 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DockerHub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GITHub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(IBM Chart)</a:t>
                  </a: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PVN_BOOT</a:t>
                  </a:r>
                </a:p>
              </p:txBody>
            </p:sp>
          </p:grp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67" name="Rounded Rectangle 66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1/2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33712" y="1634914"/>
            <a:ext cx="1638024" cy="2821405"/>
            <a:chOff x="428188" y="2704876"/>
            <a:chExt cx="2720228" cy="2232194"/>
          </a:xfrm>
        </p:grpSpPr>
        <p:grpSp>
          <p:nvGrpSpPr>
            <p:cNvPr id="97" name="Group 96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Master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private repo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LogStach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directory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LDAP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PVN_MASTER</a:t>
                  </a:r>
                </a:p>
              </p:txBody>
            </p:sp>
          </p:grp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04" name="Rounded Rectangle 10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781705" y="1634914"/>
            <a:ext cx="1612892" cy="2821405"/>
            <a:chOff x="428188" y="2704876"/>
            <a:chExt cx="2720228" cy="2232194"/>
          </a:xfrm>
        </p:grpSpPr>
        <p:grpSp>
          <p:nvGrpSpPr>
            <p:cNvPr id="113" name="Group 11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Proxy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PVN_PROXY</a:t>
                  </a:r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14" name="Rounded Rectangle 11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077372" y="1634914"/>
            <a:ext cx="1677061" cy="2821405"/>
            <a:chOff x="428188" y="2704876"/>
            <a:chExt cx="2720228" cy="2232194"/>
          </a:xfrm>
        </p:grpSpPr>
        <p:grpSp>
          <p:nvGrpSpPr>
            <p:cNvPr id="120" name="Group 119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 Code – Worker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Docker CE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Vx.x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err="1">
                      <a:solidFill>
                        <a:schemeClr val="bg2"/>
                      </a:solidFill>
                    </a:rPr>
                    <a:t>ICp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persistent 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PVN_WORKER</a:t>
                  </a:r>
                </a:p>
              </p:txBody>
            </p:sp>
          </p:grp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21" name="Rounded Rectangle 120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3-n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355284" y="1634914"/>
            <a:ext cx="1903827" cy="2821405"/>
            <a:chOff x="428188" y="2704876"/>
            <a:chExt cx="2720228" cy="2232194"/>
          </a:xfrm>
        </p:grpSpPr>
        <p:grpSp>
          <p:nvGrpSpPr>
            <p:cNvPr id="127" name="Group 126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CF Director + Diego + CF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...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Director + Diego + CF </a:t>
                  </a:r>
                  <a:endParaRPr lang="en-US" sz="1000" kern="1200" dirty="0" smtClean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persistent </a:t>
                  </a:r>
                  <a:r>
                    <a:rPr lang="en-US" sz="1000" kern="1200" dirty="0">
                      <a:solidFill>
                        <a:schemeClr val="bg2"/>
                      </a:solidFill>
                    </a:rPr>
                    <a:t>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Syndicate Services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CF Proxy</a:t>
                  </a: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PVN_CF_CORE</a:t>
                  </a:r>
                </a:p>
              </p:txBody>
            </p:sp>
          </p:grpSp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28" name="Rounded Rectangle 127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 smtClean="0">
                  <a:solidFill>
                    <a:prstClr val="white"/>
                  </a:solidFill>
                </a:rPr>
                <a:t>17-n</a:t>
              </a:r>
              <a:endParaRPr lang="en-US" sz="60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313513" y="1634914"/>
            <a:ext cx="1942956" cy="2821405"/>
            <a:chOff x="428188" y="2704876"/>
            <a:chExt cx="2720228" cy="22321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kern="1200" dirty="0">
                      <a:solidFill>
                        <a:schemeClr val="bg2"/>
                      </a:solidFill>
                    </a:rPr>
                    <a:t>CF </a:t>
                  </a:r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Cell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RHEL 7.2 or 7.3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FS daemon/client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...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binaries </a:t>
                  </a:r>
                  <a:r>
                    <a:rPr lang="en-US" sz="1000" kern="1200" dirty="0" smtClean="0">
                      <a:solidFill>
                        <a:schemeClr val="bg2"/>
                      </a:solidFill>
                    </a:rPr>
                    <a:t>CF Cell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persistent volumes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RHSS</a:t>
                  </a:r>
                </a:p>
                <a:p>
                  <a:pPr marL="171446" indent="-171446">
                    <a:buFontTx/>
                    <a:buChar char="-"/>
                  </a:pPr>
                  <a:r>
                    <a:rPr lang="en-US" sz="1000" kern="1200" dirty="0">
                      <a:solidFill>
                        <a:schemeClr val="bg2"/>
                      </a:solidFill>
                    </a:rPr>
                    <a:t>Syndicate Services</a:t>
                  </a: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 err="1" smtClean="0">
                      <a:solidFill>
                        <a:srgbClr val="0070C0"/>
                      </a:solidFill>
                    </a:rPr>
                    <a:t>PVN_CF_Cell</a:t>
                  </a:r>
                  <a:endParaRPr lang="en-US" sz="1000" b="1" kern="1200" dirty="0">
                    <a:solidFill>
                      <a:srgbClr val="0070C0"/>
                    </a:solidFill>
                  </a:endParaRPr>
                </a:p>
              </p:txBody>
            </p:sp>
          </p:grpSp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35" name="Rounded Rectangle 134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2-n</a:t>
              </a:r>
            </a:p>
          </p:txBody>
        </p:sp>
      </p:grpSp>
      <p:cxnSp>
        <p:nvCxnSpPr>
          <p:cNvPr id="171" name="Straight Connector 170"/>
          <p:cNvCxnSpPr/>
          <p:nvPr/>
        </p:nvCxnSpPr>
        <p:spPr>
          <a:xfrm>
            <a:off x="216337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79724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296432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8237453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9736645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6393039" y="5227951"/>
            <a:ext cx="909" cy="130079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6404379" y="5733466"/>
            <a:ext cx="957429" cy="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160240" y="6016180"/>
            <a:ext cx="244139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47013" y="1249729"/>
            <a:ext cx="9738763" cy="1779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38295" y="1234418"/>
            <a:ext cx="0" cy="39406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148344" y="4695619"/>
            <a:ext cx="926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Management 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Network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32053" y="1260417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Client Access Network</a:t>
            </a:r>
          </a:p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841749" y="1353051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Calico overlay Network</a:t>
            </a:r>
          </a:p>
        </p:txBody>
      </p:sp>
      <p:cxnSp>
        <p:nvCxnSpPr>
          <p:cNvPr id="37" name="Elbow Connector 36"/>
          <p:cNvCxnSpPr>
            <a:stCxn id="16" idx="0"/>
          </p:cNvCxnSpPr>
          <p:nvPr/>
        </p:nvCxnSpPr>
        <p:spPr>
          <a:xfrm rot="5400000" flipH="1" flipV="1">
            <a:off x="936201" y="5087984"/>
            <a:ext cx="1190003" cy="33602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edefined Process 16"/>
          <p:cNvSpPr/>
          <p:nvPr/>
        </p:nvSpPr>
        <p:spPr>
          <a:xfrm>
            <a:off x="7303864" y="4882097"/>
            <a:ext cx="2467553" cy="104650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200" dirty="0">
                <a:solidFill>
                  <a:prstClr val="white"/>
                </a:solidFill>
              </a:rPr>
              <a:t>Persistent Storage Pool</a:t>
            </a:r>
          </a:p>
          <a:p>
            <a:pPr algn="ctr"/>
            <a:r>
              <a:rPr lang="en-US" sz="1200" kern="1200" dirty="0">
                <a:solidFill>
                  <a:prstClr val="white"/>
                </a:solidFill>
              </a:rPr>
              <a:t>(Storage sub system)</a:t>
            </a:r>
          </a:p>
          <a:p>
            <a:pPr algn="ctr"/>
            <a:r>
              <a:rPr lang="en-US" sz="1200" kern="1200" dirty="0" err="1">
                <a:solidFill>
                  <a:prstClr val="white"/>
                </a:solidFill>
              </a:rPr>
              <a:t>vSAN</a:t>
            </a:r>
            <a:r>
              <a:rPr lang="en-US" sz="1200" kern="1200" dirty="0">
                <a:solidFill>
                  <a:prstClr val="white"/>
                </a:solidFill>
              </a:rPr>
              <a:t>, FC, </a:t>
            </a:r>
            <a:r>
              <a:rPr lang="en-US" sz="1200" kern="1200" dirty="0" err="1">
                <a:solidFill>
                  <a:prstClr val="white"/>
                </a:solidFill>
              </a:rPr>
              <a:t>iSCSi</a:t>
            </a:r>
            <a:r>
              <a:rPr lang="en-US" sz="1200" kern="1200" dirty="0">
                <a:solidFill>
                  <a:prstClr val="white"/>
                </a:solidFill>
              </a:rPr>
              <a:t>, ETH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Flash Copy, storage replication, cloning</a:t>
            </a:r>
          </a:p>
        </p:txBody>
      </p:sp>
      <p:cxnSp>
        <p:nvCxnSpPr>
          <p:cNvPr id="206" name="Elbow Connector 205"/>
          <p:cNvCxnSpPr>
            <a:stCxn id="61" idx="0"/>
          </p:cNvCxnSpPr>
          <p:nvPr/>
        </p:nvCxnSpPr>
        <p:spPr>
          <a:xfrm rot="16200000" flipV="1">
            <a:off x="1506096" y="5173153"/>
            <a:ext cx="1190003" cy="16568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1177102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Docker Client</a:t>
            </a:r>
          </a:p>
        </p:txBody>
      </p:sp>
      <p:cxnSp>
        <p:nvCxnSpPr>
          <p:cNvPr id="207" name="Elbow Connector 206"/>
          <p:cNvCxnSpPr>
            <a:stCxn id="62" idx="0"/>
          </p:cNvCxnSpPr>
          <p:nvPr/>
        </p:nvCxnSpPr>
        <p:spPr>
          <a:xfrm rot="16200000" flipV="1">
            <a:off x="9385234" y="5169963"/>
            <a:ext cx="1201087" cy="1679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62" idx="2"/>
          </p:cNvCxnSpPr>
          <p:nvPr/>
        </p:nvCxnSpPr>
        <p:spPr>
          <a:xfrm flipH="1">
            <a:off x="6382609" y="6248608"/>
            <a:ext cx="3293041" cy="3336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>
            <a:stCxn id="65" idx="0"/>
          </p:cNvCxnSpPr>
          <p:nvPr/>
        </p:nvCxnSpPr>
        <p:spPr>
          <a:xfrm rot="5400000" flipH="1" flipV="1">
            <a:off x="337822" y="4886142"/>
            <a:ext cx="1171913" cy="757793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10"/>
          <p:cNvCxnSpPr>
            <a:stCxn id="64" idx="0"/>
          </p:cNvCxnSpPr>
          <p:nvPr/>
        </p:nvCxnSpPr>
        <p:spPr>
          <a:xfrm rot="16200000" flipV="1">
            <a:off x="2143616" y="4990171"/>
            <a:ext cx="1190569" cy="5310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/>
          <p:cNvSpPr>
            <a:spLocks noChangeAspect="1"/>
          </p:cNvSpPr>
          <p:nvPr/>
        </p:nvSpPr>
        <p:spPr>
          <a:xfrm>
            <a:off x="5450907" y="6329795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1" name="Oval 220"/>
          <p:cNvSpPr>
            <a:spLocks noChangeAspect="1"/>
          </p:cNvSpPr>
          <p:nvPr/>
        </p:nvSpPr>
        <p:spPr>
          <a:xfrm>
            <a:off x="851061" y="4107101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2" name="Oval 221"/>
          <p:cNvSpPr>
            <a:spLocks noChangeAspect="1"/>
          </p:cNvSpPr>
          <p:nvPr/>
        </p:nvSpPr>
        <p:spPr>
          <a:xfrm>
            <a:off x="5800884" y="6329795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3" name="Oval 222"/>
          <p:cNvSpPr>
            <a:spLocks noChangeAspect="1"/>
          </p:cNvSpPr>
          <p:nvPr/>
        </p:nvSpPr>
        <p:spPr>
          <a:xfrm>
            <a:off x="292932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4" name="Oval 223"/>
          <p:cNvSpPr>
            <a:spLocks noChangeAspect="1"/>
          </p:cNvSpPr>
          <p:nvPr/>
        </p:nvSpPr>
        <p:spPr>
          <a:xfrm>
            <a:off x="194640" y="4107043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5" name="Oval 224"/>
          <p:cNvSpPr>
            <a:spLocks noChangeAspect="1"/>
          </p:cNvSpPr>
          <p:nvPr/>
        </p:nvSpPr>
        <p:spPr>
          <a:xfrm>
            <a:off x="443763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6" name="Oval 225"/>
          <p:cNvSpPr>
            <a:spLocks noChangeAspect="1"/>
          </p:cNvSpPr>
          <p:nvPr/>
        </p:nvSpPr>
        <p:spPr>
          <a:xfrm>
            <a:off x="5931388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7" name="Oval 226"/>
          <p:cNvSpPr>
            <a:spLocks noChangeAspect="1"/>
          </p:cNvSpPr>
          <p:nvPr/>
        </p:nvSpPr>
        <p:spPr>
          <a:xfrm>
            <a:off x="8711015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8" name="Oval 227"/>
          <p:cNvSpPr>
            <a:spLocks noChangeAspect="1"/>
          </p:cNvSpPr>
          <p:nvPr/>
        </p:nvSpPr>
        <p:spPr>
          <a:xfrm>
            <a:off x="10191983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cxnSp>
        <p:nvCxnSpPr>
          <p:cNvPr id="234" name="Elbow Connector 233"/>
          <p:cNvCxnSpPr>
            <a:stCxn id="69" idx="0"/>
          </p:cNvCxnSpPr>
          <p:nvPr/>
        </p:nvCxnSpPr>
        <p:spPr>
          <a:xfrm rot="16200000" flipV="1">
            <a:off x="10957094" y="5161003"/>
            <a:ext cx="1185335" cy="20164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Elbow Connector 236"/>
          <p:cNvCxnSpPr>
            <a:stCxn id="70" idx="0"/>
          </p:cNvCxnSpPr>
          <p:nvPr/>
        </p:nvCxnSpPr>
        <p:spPr>
          <a:xfrm rot="16200000" flipV="1">
            <a:off x="10121271" y="5111269"/>
            <a:ext cx="1215555" cy="27089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>
            <a:spLocks noChangeAspect="1"/>
          </p:cNvSpPr>
          <p:nvPr/>
        </p:nvSpPr>
        <p:spPr>
          <a:xfrm>
            <a:off x="5102026" y="6329766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>
          <a:xfrm>
            <a:off x="8336683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>
          <a:xfrm>
            <a:off x="9832971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>
          <a:xfrm>
            <a:off x="55657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>
          <a:xfrm>
            <a:off x="40795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8" name="Oval 247"/>
          <p:cNvSpPr>
            <a:spLocks noChangeAspect="1"/>
          </p:cNvSpPr>
          <p:nvPr/>
        </p:nvSpPr>
        <p:spPr>
          <a:xfrm>
            <a:off x="2568890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>
          <a:xfrm>
            <a:off x="520739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vRA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2611" y="778667"/>
            <a:ext cx="124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L_DC1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925938" y="5943453"/>
            <a:ext cx="1161377" cy="361211"/>
            <a:chOff x="427257" y="2576385"/>
            <a:chExt cx="1161377" cy="361210"/>
          </a:xfrm>
        </p:grpSpPr>
        <p:sp>
          <p:nvSpPr>
            <p:cNvPr id="172" name="Can 171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Image repo</a:t>
              </a:r>
            </a:p>
          </p:txBody>
        </p:sp>
        <p:sp>
          <p:nvSpPr>
            <p:cNvPr id="173" name="Can 172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App Catalog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925938" y="5650109"/>
            <a:ext cx="1161377" cy="361211"/>
            <a:chOff x="427257" y="2576385"/>
            <a:chExt cx="1161377" cy="361210"/>
          </a:xfrm>
        </p:grpSpPr>
        <p:sp>
          <p:nvSpPr>
            <p:cNvPr id="176" name="Can 175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Cont.</a:t>
              </a: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volume</a:t>
              </a:r>
            </a:p>
          </p:txBody>
        </p:sp>
        <p:sp>
          <p:nvSpPr>
            <p:cNvPr id="210" name="Can 209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 err="1">
                  <a:solidFill>
                    <a:prstClr val="white"/>
                  </a:solidFill>
                </a:rPr>
                <a:t>ICp</a:t>
              </a:r>
              <a:endParaRPr lang="en-US" sz="667" kern="1200" dirty="0">
                <a:solidFill>
                  <a:prstClr val="white"/>
                </a:solidFill>
              </a:endParaRP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Binary</a:t>
              </a: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V="1">
            <a:off x="7864262" y="1360563"/>
            <a:ext cx="3112529" cy="1005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425502" y="135252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CF overlay Network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7808533" y="1252142"/>
            <a:ext cx="0" cy="39406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b="1" kern="1200" dirty="0" smtClean="0">
                <a:solidFill>
                  <a:schemeClr val="bg2"/>
                </a:solidFill>
                <a:ea typeface=""/>
                <a:cs typeface=""/>
              </a:rPr>
              <a:t>ICP </a:t>
            </a:r>
            <a:r>
              <a:rPr lang="en-US" sz="4000" b="1" kern="1200" dirty="0">
                <a:solidFill>
                  <a:schemeClr val="bg2"/>
                </a:solidFill>
                <a:ea typeface=""/>
                <a:cs typeface=""/>
              </a:rPr>
              <a:t>Node View (single </a:t>
            </a:r>
            <a:r>
              <a:rPr lang="en-US" sz="4000" b="1" kern="1200" smtClean="0">
                <a:solidFill>
                  <a:schemeClr val="bg2"/>
                </a:solidFill>
                <a:ea typeface=""/>
                <a:cs typeface=""/>
              </a:rPr>
              <a:t>DC)</a:t>
            </a:r>
            <a:endParaRPr lang="en-US" sz="4000" b="1" kern="1200" dirty="0">
              <a:solidFill>
                <a:schemeClr val="bg2"/>
              </a:solidFill>
              <a:ea typeface=""/>
              <a:cs typeface=""/>
            </a:endParaRP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1338717" y="873407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DR option</a:t>
            </a:r>
          </a:p>
        </p:txBody>
      </p:sp>
    </p:spTree>
    <p:extLst>
      <p:ext uri="{BB962C8B-B14F-4D97-AF65-F5344CB8AC3E}">
        <p14:creationId xmlns:p14="http://schemas.microsoft.com/office/powerpoint/2010/main" val="1467014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D79F1B31-117B-4D53-B110-DF574E956AF5}"/>
              </a:ext>
            </a:extLst>
          </p:cNvPr>
          <p:cNvSpPr txBox="1"/>
          <p:nvPr/>
        </p:nvSpPr>
        <p:spPr>
          <a:xfrm>
            <a:off x="322933" y="934362"/>
            <a:ext cx="1146364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b="1" dirty="0" smtClean="0"/>
              <a:t>Image syncronisation</a:t>
            </a:r>
            <a:endParaRPr lang="en-GB" sz="1600" b="1" dirty="0"/>
          </a:p>
          <a:p>
            <a:pPr lvl="1"/>
            <a:r>
              <a:rPr lang="en-GB" sz="1600" u="sng" dirty="0" smtClean="0"/>
              <a:t>impact:</a:t>
            </a:r>
            <a:r>
              <a:rPr lang="en-GB" sz="1600" dirty="0" smtClean="0"/>
              <a:t> having no synchronisation could lead to faulty deployments or the 2 DCs running different images. </a:t>
            </a:r>
          </a:p>
          <a:p>
            <a:pPr lvl="1"/>
            <a:r>
              <a:rPr lang="en-GB" sz="1600" u="sng" dirty="0" smtClean="0"/>
              <a:t>possible solution:</a:t>
            </a:r>
            <a:r>
              <a:rPr lang="en-GB" sz="1600" dirty="0" smtClean="0"/>
              <a:t> Repository is placed on a shared file system, this shared file system can be mirrored between the 2 DC’s</a:t>
            </a:r>
            <a:endParaRPr lang="en-GB" sz="1600" dirty="0"/>
          </a:p>
          <a:p>
            <a:r>
              <a:rPr lang="nl-BE" sz="1600" b="1" dirty="0" smtClean="0"/>
              <a:t>App center syncronistaion</a:t>
            </a:r>
            <a:endParaRPr lang="en-GB" sz="1600" b="1" dirty="0" smtClean="0"/>
          </a:p>
          <a:p>
            <a:pPr lvl="1"/>
            <a:r>
              <a:rPr lang="en-GB" sz="1600" u="sng" dirty="0"/>
              <a:t>impact:</a:t>
            </a:r>
            <a:r>
              <a:rPr lang="en-GB" sz="1600" dirty="0"/>
              <a:t> </a:t>
            </a:r>
            <a:r>
              <a:rPr lang="en-GB" sz="1600" dirty="0" smtClean="0"/>
              <a:t>having no synchronisation </a:t>
            </a:r>
            <a:r>
              <a:rPr lang="en-GB" sz="1600" dirty="0"/>
              <a:t>could lead to faulty deployments or the 2 DCs running different images. </a:t>
            </a:r>
          </a:p>
          <a:p>
            <a:pPr lvl="1"/>
            <a:r>
              <a:rPr lang="en-GB" sz="1600" u="sng" dirty="0" smtClean="0"/>
              <a:t>possible </a:t>
            </a:r>
            <a:r>
              <a:rPr lang="en-GB" sz="1600" u="sng" dirty="0"/>
              <a:t>solution:</a:t>
            </a:r>
            <a:r>
              <a:rPr lang="en-GB" sz="1600" dirty="0"/>
              <a:t> </a:t>
            </a:r>
            <a:r>
              <a:rPr lang="en-GB" sz="1600" dirty="0" smtClean="0"/>
              <a:t>Create helm repo (HTTP server, </a:t>
            </a:r>
            <a:r>
              <a:rPr lang="en-GB" sz="1600" dirty="0" err="1" smtClean="0"/>
              <a:t>Github</a:t>
            </a:r>
            <a:r>
              <a:rPr lang="en-GB" sz="1600" dirty="0" smtClean="0"/>
              <a:t>, ... needs shared file system replicated across DCs) and use the resync 	button if needed.</a:t>
            </a:r>
            <a:endParaRPr lang="en-GB" sz="1600" dirty="0"/>
          </a:p>
          <a:p>
            <a:r>
              <a:rPr lang="nl-BE" sz="1600" b="1" dirty="0" smtClean="0"/>
              <a:t>Appliction deployment across DC</a:t>
            </a:r>
            <a:endParaRPr lang="en-GB" sz="1600" b="1" dirty="0" smtClean="0"/>
          </a:p>
          <a:p>
            <a:pPr lvl="1"/>
            <a:r>
              <a:rPr lang="en-GB" sz="1600" u="sng" dirty="0"/>
              <a:t>impact:</a:t>
            </a:r>
            <a:r>
              <a:rPr lang="en-GB" sz="1600" dirty="0"/>
              <a:t> </a:t>
            </a:r>
            <a:r>
              <a:rPr lang="en-GB" sz="1600" dirty="0" smtClean="0"/>
              <a:t>no synchronisation </a:t>
            </a:r>
            <a:r>
              <a:rPr lang="en-GB" sz="1600" dirty="0"/>
              <a:t>could lead to faulty deployments or the 2 DCs running different images. </a:t>
            </a:r>
          </a:p>
          <a:p>
            <a:pPr lvl="1"/>
            <a:r>
              <a:rPr lang="en-GB" sz="1600" u="sng" dirty="0"/>
              <a:t>possible solution:</a:t>
            </a:r>
            <a:r>
              <a:rPr lang="en-GB" sz="1600" dirty="0"/>
              <a:t> process </a:t>
            </a:r>
            <a:r>
              <a:rPr lang="en-GB" sz="1600" dirty="0" smtClean="0"/>
              <a:t>orchestration needs to be setup so we deploy the 2 sides and configure the load balancing</a:t>
            </a:r>
          </a:p>
          <a:p>
            <a:pPr lvl="1"/>
            <a:endParaRPr lang="en-GB" sz="1600" dirty="0" smtClean="0"/>
          </a:p>
          <a:p>
            <a:r>
              <a:rPr lang="nl-BE" sz="1600" b="1" dirty="0" smtClean="0"/>
              <a:t>FEDERATION OF INSTANCES WILL ADDRESS THOSE ISSUES</a:t>
            </a:r>
            <a:endParaRPr lang="en-GB" sz="1600" b="1" dirty="0"/>
          </a:p>
          <a:p>
            <a:pPr lvl="1"/>
            <a:endParaRPr lang="en-GB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4594970" y="56261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C1</a:t>
            </a:r>
            <a:endParaRPr lang="en-US" dirty="0"/>
          </a:p>
        </p:txBody>
      </p:sp>
      <p:sp>
        <p:nvSpPr>
          <p:cNvPr id="149" name="Rounded Rectangle 148"/>
          <p:cNvSpPr/>
          <p:nvPr/>
        </p:nvSpPr>
        <p:spPr>
          <a:xfrm>
            <a:off x="4845824" y="5058816"/>
            <a:ext cx="2505046" cy="3640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Control Plane</a:t>
            </a:r>
            <a:endParaRPr lang="en-US" dirty="0"/>
          </a:p>
        </p:txBody>
      </p:sp>
      <p:sp>
        <p:nvSpPr>
          <p:cNvPr id="151" name="Rounded Rectangle 150"/>
          <p:cNvSpPr/>
          <p:nvPr/>
        </p:nvSpPr>
        <p:spPr>
          <a:xfrm>
            <a:off x="6753970" y="56261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C2</a:t>
            </a:r>
            <a:endParaRPr lang="en-US" dirty="0"/>
          </a:p>
        </p:txBody>
      </p:sp>
      <p:cxnSp>
        <p:nvCxnSpPr>
          <p:cNvPr id="7" name="Elbow Connector 6"/>
          <p:cNvCxnSpPr>
            <a:stCxn id="149" idx="2"/>
            <a:endCxn id="5" idx="3"/>
          </p:cNvCxnSpPr>
          <p:nvPr/>
        </p:nvCxnSpPr>
        <p:spPr>
          <a:xfrm rot="5400000">
            <a:off x="5473634" y="5458586"/>
            <a:ext cx="660451" cy="5889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1"/>
          <p:cNvCxnSpPr>
            <a:stCxn id="149" idx="2"/>
            <a:endCxn id="151" idx="1"/>
          </p:cNvCxnSpPr>
          <p:nvPr/>
        </p:nvCxnSpPr>
        <p:spPr>
          <a:xfrm rot="16200000" flipH="1">
            <a:off x="6095933" y="5425262"/>
            <a:ext cx="660451" cy="655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ultidocument 9"/>
          <p:cNvSpPr/>
          <p:nvPr/>
        </p:nvSpPr>
        <p:spPr>
          <a:xfrm>
            <a:off x="2672141" y="5422847"/>
            <a:ext cx="1060704" cy="75895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Migration</a:t>
            </a:r>
          </a:p>
          <a:p>
            <a:pPr algn="ctr"/>
            <a:r>
              <a:rPr lang="en-US" sz="1200" dirty="0" smtClean="0"/>
              <a:t>Controllers</a:t>
            </a:r>
            <a:endParaRPr lang="en-US" sz="1200" dirty="0"/>
          </a:p>
        </p:txBody>
      </p:sp>
      <p:sp>
        <p:nvSpPr>
          <p:cNvPr id="11" name="Can 10"/>
          <p:cNvSpPr/>
          <p:nvPr/>
        </p:nvSpPr>
        <p:spPr>
          <a:xfrm>
            <a:off x="2672141" y="4354867"/>
            <a:ext cx="1060704" cy="9428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Desired </a:t>
            </a:r>
            <a:r>
              <a:rPr lang="en-US" sz="1200" smtClean="0"/>
              <a:t>Federation State</a:t>
            </a:r>
            <a:endParaRPr lang="en-US" sz="1200"/>
          </a:p>
        </p:txBody>
      </p:sp>
      <p:sp>
        <p:nvSpPr>
          <p:cNvPr id="12" name="Oval 11"/>
          <p:cNvSpPr/>
          <p:nvPr/>
        </p:nvSpPr>
        <p:spPr>
          <a:xfrm>
            <a:off x="8463849" y="4418646"/>
            <a:ext cx="1181100" cy="647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Policy Engine</a:t>
            </a:r>
            <a:endParaRPr lang="en-US" sz="1600"/>
          </a:p>
        </p:txBody>
      </p:sp>
      <p:sp>
        <p:nvSpPr>
          <p:cNvPr id="157" name="Oval 156"/>
          <p:cNvSpPr/>
          <p:nvPr/>
        </p:nvSpPr>
        <p:spPr>
          <a:xfrm>
            <a:off x="8463849" y="5177598"/>
            <a:ext cx="1181100" cy="6476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Auth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49" idx="1"/>
            <a:endCxn id="11" idx="4"/>
          </p:cNvCxnSpPr>
          <p:nvPr/>
        </p:nvCxnSpPr>
        <p:spPr>
          <a:xfrm flipH="1" flipV="1">
            <a:off x="3732845" y="4826280"/>
            <a:ext cx="1112979" cy="41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49" idx="1"/>
            <a:endCxn id="10" idx="3"/>
          </p:cNvCxnSpPr>
          <p:nvPr/>
        </p:nvCxnSpPr>
        <p:spPr>
          <a:xfrm flipH="1">
            <a:off x="3732845" y="5240833"/>
            <a:ext cx="1112979" cy="561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49" idx="3"/>
            <a:endCxn id="12" idx="2"/>
          </p:cNvCxnSpPr>
          <p:nvPr/>
        </p:nvCxnSpPr>
        <p:spPr>
          <a:xfrm flipV="1">
            <a:off x="7350870" y="4742470"/>
            <a:ext cx="1112979" cy="498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49" idx="3"/>
            <a:endCxn id="157" idx="2"/>
          </p:cNvCxnSpPr>
          <p:nvPr/>
        </p:nvCxnSpPr>
        <p:spPr>
          <a:xfrm>
            <a:off x="7350870" y="5240833"/>
            <a:ext cx="1112979" cy="2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GB" dirty="0"/>
              <a:t>Implications of isolated clusters across the DCs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2962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Straight Connector 147">
            <a:extLst>
              <a:ext uri="{FF2B5EF4-FFF2-40B4-BE49-F238E27FC236}">
                <a16:creationId xmlns="" xmlns:a16="http://schemas.microsoft.com/office/drawing/2014/main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893969"/>
            <a:ext cx="12192000" cy="1137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="" xmlns:a16="http://schemas.microsoft.com/office/drawing/2014/main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3" y="906161"/>
            <a:ext cx="16195" cy="560841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51261" y="1340004"/>
            <a:ext cx="11294499" cy="11873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44568" y="1151048"/>
            <a:ext cx="11501192" cy="13144"/>
          </a:xfrm>
          <a:prstGeom prst="line">
            <a:avLst/>
          </a:prstGeom>
          <a:ln w="793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4568" y="1548369"/>
            <a:ext cx="11501192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33587" y="2097405"/>
            <a:ext cx="1520843" cy="2852640"/>
            <a:chOff x="428188" y="390821"/>
            <a:chExt cx="2720228" cy="2852640"/>
          </a:xfrm>
        </p:grpSpPr>
        <p:grpSp>
          <p:nvGrpSpPr>
            <p:cNvPr id="34" name="Group 33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srgbClr val="E7E6E6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PN_MGNT_POD</a:t>
                </a:r>
              </a:p>
            </p:txBody>
          </p:sp>
        </p:grpSp>
        <p:sp>
          <p:nvSpPr>
            <p:cNvPr id="33" name="Rounded Rectangle 32"/>
            <p:cNvSpPr/>
            <p:nvPr/>
          </p:nvSpPr>
          <p:spPr>
            <a:xfrm>
              <a:off x="2615127" y="497300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77543" y="383729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7543" y="3474467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vCenter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77543" y="3112015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NSX Manager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7543" y="3294394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NSX controllers 4 MNGT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77543" y="3654986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vSphere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76876" y="2931898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Manager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76876" y="4421940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76876" y="4253856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76876" y="459103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76876" y="4759123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76876" y="4049591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393671" y="2098416"/>
            <a:ext cx="1520843" cy="2852640"/>
            <a:chOff x="428188" y="390821"/>
            <a:chExt cx="2720228" cy="2852640"/>
          </a:xfrm>
        </p:grpSpPr>
        <p:grpSp>
          <p:nvGrpSpPr>
            <p:cNvPr id="55" name="Group 54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srgbClr val="E7E6E6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PN_EDGE_POD</a:t>
                </a:r>
              </a:p>
            </p:txBody>
          </p:sp>
        </p:grpSp>
        <p:sp>
          <p:nvSpPr>
            <p:cNvPr id="54" name="Rounded Rectangle 53"/>
            <p:cNvSpPr/>
            <p:nvPr/>
          </p:nvSpPr>
          <p:spPr>
            <a:xfrm>
              <a:off x="2602449" y="497300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2437627" y="383830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437627" y="3652692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NSX controllers 4 edge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436960" y="4422951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6960" y="4254867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436960" y="459204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2436960" y="4760134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436960" y="4050602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4264851" y="2098415"/>
            <a:ext cx="1520843" cy="2852640"/>
            <a:chOff x="428188" y="390821"/>
            <a:chExt cx="2720228" cy="2852640"/>
          </a:xfrm>
        </p:grpSpPr>
        <p:grpSp>
          <p:nvGrpSpPr>
            <p:cNvPr id="75" name="Group 74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PN_COMP_POD</a:t>
                </a:r>
              </a:p>
            </p:txBody>
          </p:sp>
        </p:grpSp>
        <p:sp>
          <p:nvSpPr>
            <p:cNvPr id="74" name="Rounded Rectangle 73"/>
            <p:cNvSpPr/>
            <p:nvPr/>
          </p:nvSpPr>
          <p:spPr>
            <a:xfrm>
              <a:off x="2615129" y="497300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79" name="Rectangle 78"/>
          <p:cNvSpPr/>
          <p:nvPr/>
        </p:nvSpPr>
        <p:spPr>
          <a:xfrm>
            <a:off x="4308807" y="3838299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308807" y="365269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NSX controllers 4 compute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308140" y="442294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4308140" y="4254864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87" name="Rectangle 86"/>
          <p:cNvSpPr/>
          <p:nvPr/>
        </p:nvSpPr>
        <p:spPr>
          <a:xfrm>
            <a:off x="4308140" y="4592047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308140" y="4760132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308140" y="405060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438635" y="3472028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controller</a:t>
            </a:r>
          </a:p>
        </p:txBody>
      </p:sp>
      <p:sp>
        <p:nvSpPr>
          <p:cNvPr id="91" name="Rectangle 90"/>
          <p:cNvSpPr/>
          <p:nvPr/>
        </p:nvSpPr>
        <p:spPr>
          <a:xfrm>
            <a:off x="4309815" y="3472027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controller</a:t>
            </a:r>
          </a:p>
        </p:txBody>
      </p:sp>
      <p:sp>
        <p:nvSpPr>
          <p:cNvPr id="92" name="Predefined Process 91"/>
          <p:cNvSpPr/>
          <p:nvPr/>
        </p:nvSpPr>
        <p:spPr>
          <a:xfrm>
            <a:off x="1920317" y="5555326"/>
            <a:ext cx="2467553" cy="879167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Persistent Storage Pool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</a:rPr>
              <a:t>(Storage sub system)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</a:rPr>
              <a:t>FC, </a:t>
            </a:r>
            <a:r>
              <a:rPr lang="en-US" sz="1200" dirty="0" err="1">
                <a:solidFill>
                  <a:prstClr val="white"/>
                </a:solidFill>
              </a:rPr>
              <a:t>iSCSi</a:t>
            </a:r>
            <a:endParaRPr lang="en-US" sz="1200" dirty="0">
              <a:solidFill>
                <a:prstClr val="white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421715" y="2107305"/>
            <a:ext cx="1520843" cy="2852640"/>
            <a:chOff x="428188" y="390821"/>
            <a:chExt cx="2720228" cy="2852640"/>
          </a:xfrm>
        </p:grpSpPr>
        <p:grpSp>
          <p:nvGrpSpPr>
            <p:cNvPr id="96" name="Group 95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PN_MGNT_POD</a:t>
                </a:r>
              </a:p>
            </p:txBody>
          </p:sp>
        </p:grpSp>
        <p:sp>
          <p:nvSpPr>
            <p:cNvPr id="95" name="Rounded Rectangle 94"/>
            <p:cNvSpPr/>
            <p:nvPr/>
          </p:nvSpPr>
          <p:spPr>
            <a:xfrm>
              <a:off x="2602447" y="497298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100" name="Rectangle 99"/>
          <p:cNvSpPr/>
          <p:nvPr/>
        </p:nvSpPr>
        <p:spPr>
          <a:xfrm>
            <a:off x="6465671" y="384719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465671" y="3484367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vCenter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465671" y="3121915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NSX Manager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465671" y="3304294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NSX controllers 4 MNGT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6465671" y="3664886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vSphere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465004" y="2941798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Manager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465004" y="4431840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465004" y="4263756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465004" y="460093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465004" y="4769023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465004" y="4059491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8281799" y="2108316"/>
            <a:ext cx="1520843" cy="2852640"/>
            <a:chOff x="428188" y="390821"/>
            <a:chExt cx="2720228" cy="2852640"/>
          </a:xfrm>
        </p:grpSpPr>
        <p:grpSp>
          <p:nvGrpSpPr>
            <p:cNvPr id="114" name="Group 113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PN_EDGE_POD</a:t>
                </a:r>
              </a:p>
            </p:txBody>
          </p:sp>
        </p:grpSp>
        <p:sp>
          <p:nvSpPr>
            <p:cNvPr id="113" name="Rounded Rectangle 112"/>
            <p:cNvSpPr/>
            <p:nvPr/>
          </p:nvSpPr>
          <p:spPr>
            <a:xfrm>
              <a:off x="2615129" y="497300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8325755" y="384820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325755" y="3662592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NSX controllers 4 edge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8325088" y="4432851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325088" y="4264767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8325088" y="460194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8325088" y="4770034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8325088" y="4060502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0138803" y="2108315"/>
            <a:ext cx="1520843" cy="2852640"/>
            <a:chOff x="428188" y="390821"/>
            <a:chExt cx="2720228" cy="2852640"/>
          </a:xfrm>
        </p:grpSpPr>
        <p:grpSp>
          <p:nvGrpSpPr>
            <p:cNvPr id="128" name="Group 127"/>
            <p:cNvGrpSpPr/>
            <p:nvPr/>
          </p:nvGrpSpPr>
          <p:grpSpPr>
            <a:xfrm>
              <a:off x="428188" y="390821"/>
              <a:ext cx="2720228" cy="2852640"/>
              <a:chOff x="4264195" y="2352507"/>
              <a:chExt cx="2720228" cy="2852640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4264195" y="2782237"/>
                <a:ext cx="2720228" cy="242291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t" anchorCtr="0"/>
              <a:lstStyle/>
              <a:p>
                <a:endParaRPr lang="en-US" sz="1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4264195" y="2352507"/>
                <a:ext cx="2720228" cy="42973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00" b="1" dirty="0">
                    <a:solidFill>
                      <a:srgbClr val="0070C0"/>
                    </a:solidFill>
                  </a:rPr>
                  <a:t>PN_COMP_POD</a:t>
                </a:r>
              </a:p>
            </p:txBody>
          </p:sp>
        </p:grpSp>
        <p:sp>
          <p:nvSpPr>
            <p:cNvPr id="127" name="Rounded Rectangle 126"/>
            <p:cNvSpPr/>
            <p:nvPr/>
          </p:nvSpPr>
          <p:spPr>
            <a:xfrm>
              <a:off x="2615129" y="497300"/>
              <a:ext cx="448680" cy="206255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800">
                  <a:solidFill>
                    <a:prstClr val="white"/>
                  </a:solidFill>
                </a:rPr>
                <a:t>1-n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10182759" y="3848199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rgbClr val="E7E6E6"/>
                </a:solidFill>
              </a:rPr>
              <a:t>ESXi</a:t>
            </a:r>
            <a:endParaRPr lang="en-US" sz="800" dirty="0">
              <a:solidFill>
                <a:srgbClr val="E7E6E6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0182759" y="366259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NSX controllers 4 compute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10182092" y="4432848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ETH ports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0182092" y="4264764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CPU / MEM 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10182092" y="4601947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SAN ports (?)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10182092" y="4770032"/>
            <a:ext cx="1438384" cy="1499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prstClr val="black"/>
                </a:solidFill>
              </a:rPr>
              <a:t>Disk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10182092" y="4060500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E7E6E6"/>
                </a:solidFill>
              </a:rPr>
              <a:t>NSF (?)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8326763" y="3481928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controller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10183767" y="3481927"/>
            <a:ext cx="1438384" cy="14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rgbClr val="E7E6E6"/>
                </a:solidFill>
              </a:rPr>
              <a:t>vSAN</a:t>
            </a:r>
            <a:r>
              <a:rPr lang="en-US" sz="800" dirty="0">
                <a:solidFill>
                  <a:srgbClr val="E7E6E6"/>
                </a:solidFill>
              </a:rPr>
              <a:t> controller</a:t>
            </a:r>
          </a:p>
        </p:txBody>
      </p:sp>
      <p:sp>
        <p:nvSpPr>
          <p:cNvPr id="141" name="Predefined Process 140"/>
          <p:cNvSpPr/>
          <p:nvPr/>
        </p:nvSpPr>
        <p:spPr>
          <a:xfrm>
            <a:off x="7808445" y="5565226"/>
            <a:ext cx="2467553" cy="879167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prstClr val="white"/>
                </a:solidFill>
              </a:rPr>
              <a:t>Persistent Storage Pool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</a:rPr>
              <a:t>(Storage sub system)</a:t>
            </a:r>
          </a:p>
          <a:p>
            <a:pPr algn="ctr"/>
            <a:r>
              <a:rPr lang="en-US" sz="1200" dirty="0">
                <a:solidFill>
                  <a:prstClr val="white"/>
                </a:solidFill>
              </a:rPr>
              <a:t>FC, </a:t>
            </a:r>
            <a:r>
              <a:rPr lang="en-US" sz="1200" dirty="0" err="1">
                <a:solidFill>
                  <a:prstClr val="white"/>
                </a:solidFill>
              </a:rPr>
              <a:t>iSCSi</a:t>
            </a:r>
            <a:endParaRPr lang="en-US" sz="1200" dirty="0">
              <a:solidFill>
                <a:prstClr val="white"/>
              </a:solidFill>
            </a:endParaRPr>
          </a:p>
        </p:txBody>
      </p:sp>
      <p:cxnSp>
        <p:nvCxnSpPr>
          <p:cNvPr id="142" name="Straight Connector 141"/>
          <p:cNvCxnSpPr>
            <a:stCxn id="57" idx="2"/>
            <a:endCxn id="92" idx="0"/>
          </p:cNvCxnSpPr>
          <p:nvPr/>
        </p:nvCxnSpPr>
        <p:spPr>
          <a:xfrm>
            <a:off x="3154092" y="4951056"/>
            <a:ext cx="0" cy="604269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6" idx="2"/>
            <a:endCxn id="141" idx="0"/>
          </p:cNvCxnSpPr>
          <p:nvPr/>
        </p:nvCxnSpPr>
        <p:spPr>
          <a:xfrm>
            <a:off x="9042220" y="4960956"/>
            <a:ext cx="0" cy="604269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98" idx="2"/>
          </p:cNvCxnSpPr>
          <p:nvPr/>
        </p:nvCxnSpPr>
        <p:spPr>
          <a:xfrm>
            <a:off x="7182137" y="4959946"/>
            <a:ext cx="2435" cy="37731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30" idx="2"/>
          </p:cNvCxnSpPr>
          <p:nvPr/>
        </p:nvCxnSpPr>
        <p:spPr>
          <a:xfrm>
            <a:off x="10899225" y="4960955"/>
            <a:ext cx="2692" cy="376308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77" idx="2"/>
          </p:cNvCxnSpPr>
          <p:nvPr/>
        </p:nvCxnSpPr>
        <p:spPr>
          <a:xfrm>
            <a:off x="5025272" y="4951055"/>
            <a:ext cx="384" cy="386208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36" idx="2"/>
          </p:cNvCxnSpPr>
          <p:nvPr/>
        </p:nvCxnSpPr>
        <p:spPr>
          <a:xfrm>
            <a:off x="1294009" y="4950046"/>
            <a:ext cx="3164" cy="387217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396968" y="1753317"/>
            <a:ext cx="11501192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54190" y="1005206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prstClr val="black">
                    <a:lumMod val="85000"/>
                    <a:lumOff val="15000"/>
                  </a:prstClr>
                </a:solidFill>
              </a:rPr>
              <a:t>Management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11142675" y="1196659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vMotion</a:t>
            </a:r>
            <a:endParaRPr lang="en-US" sz="1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189820" y="140102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prstClr val="black">
                    <a:lumMod val="85000"/>
                    <a:lumOff val="15000"/>
                  </a:prstClr>
                </a:solidFill>
              </a:rPr>
              <a:t>vSAN</a:t>
            </a:r>
            <a:endParaRPr lang="en-US" sz="1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11158107" y="1613113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>
                <a:solidFill>
                  <a:prstClr val="black">
                    <a:lumMod val="85000"/>
                    <a:lumOff val="15000"/>
                  </a:prstClr>
                </a:solidFill>
              </a:rPr>
              <a:t>VxLAN</a:t>
            </a:r>
            <a:endParaRPr lang="en-US" sz="1000" b="1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178" name="Group 177"/>
          <p:cNvGrpSpPr/>
          <p:nvPr/>
        </p:nvGrpSpPr>
        <p:grpSpPr>
          <a:xfrm>
            <a:off x="1071182" y="1082893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76" name="Oval 175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1298778" y="1258710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526374" y="1459097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187" name="Oval 186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753971" y="1655503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190" name="Oval 189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2974794" y="1085662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3" name="Oval 192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3202390" y="1261479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6" name="Oval 195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198" name="Group 197"/>
          <p:cNvGrpSpPr/>
          <p:nvPr/>
        </p:nvGrpSpPr>
        <p:grpSpPr>
          <a:xfrm>
            <a:off x="3429986" y="1461866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199" name="Oval 198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3657583" y="1658272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202" name="Oval 201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4778654" y="1088433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05" name="Oval 204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5006250" y="1264250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08" name="Oval 207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10" name="Group 209"/>
          <p:cNvGrpSpPr/>
          <p:nvPr/>
        </p:nvGrpSpPr>
        <p:grpSpPr>
          <a:xfrm>
            <a:off x="5233846" y="1464637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211" name="Oval 210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461443" y="1661043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214" name="Oval 213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16" name="Group 215"/>
          <p:cNvGrpSpPr/>
          <p:nvPr/>
        </p:nvGrpSpPr>
        <p:grpSpPr>
          <a:xfrm>
            <a:off x="6538179" y="1080118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17" name="Oval 216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6765775" y="1255935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20" name="Oval 219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22" name="Group 221"/>
          <p:cNvGrpSpPr/>
          <p:nvPr/>
        </p:nvGrpSpPr>
        <p:grpSpPr>
          <a:xfrm>
            <a:off x="6993371" y="1456324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223" name="Oval 222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7220969" y="1652729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226" name="Oval 225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8441791" y="1082887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29" name="Oval 228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8669387" y="1258705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2" name="Oval 231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8896983" y="1459093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235" name="Oval 234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37" name="Group 236"/>
          <p:cNvGrpSpPr/>
          <p:nvPr/>
        </p:nvGrpSpPr>
        <p:grpSpPr>
          <a:xfrm>
            <a:off x="9124581" y="1655497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238" name="Oval 237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10245651" y="1085658"/>
            <a:ext cx="166516" cy="1009511"/>
            <a:chOff x="7745656" y="125606"/>
            <a:chExt cx="166516" cy="1009511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41" name="Oval 240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7806055" y="220717"/>
              <a:ext cx="45719" cy="914400"/>
            </a:xfrm>
            <a:prstGeom prst="rect">
              <a:avLst/>
            </a:prstGeom>
            <a:grp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10473247" y="1261475"/>
            <a:ext cx="166516" cy="848596"/>
            <a:chOff x="7745656" y="125606"/>
            <a:chExt cx="166516" cy="8485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4" name="Oval 243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806055" y="220717"/>
              <a:ext cx="45719" cy="753485"/>
            </a:xfrm>
            <a:prstGeom prst="rect">
              <a:avLst/>
            </a:prstGeom>
            <a:grpFill/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10700843" y="1461864"/>
            <a:ext cx="166516" cy="648209"/>
            <a:chOff x="7745656" y="125606"/>
            <a:chExt cx="166516" cy="648209"/>
          </a:xfrm>
          <a:solidFill>
            <a:srgbClr val="00B0F0"/>
          </a:solidFill>
        </p:grpSpPr>
        <p:sp>
          <p:nvSpPr>
            <p:cNvPr id="247" name="Oval 246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7806055" y="220717"/>
              <a:ext cx="45719" cy="553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10928441" y="1658269"/>
            <a:ext cx="166516" cy="451803"/>
            <a:chOff x="7745656" y="125606"/>
            <a:chExt cx="166516" cy="451802"/>
          </a:xfrm>
          <a:solidFill>
            <a:srgbClr val="0070C0"/>
          </a:solidFill>
        </p:grpSpPr>
        <p:sp>
          <p:nvSpPr>
            <p:cNvPr id="250" name="Oval 249"/>
            <p:cNvSpPr>
              <a:spLocks noChangeAspect="1"/>
            </p:cNvSpPr>
            <p:nvPr/>
          </p:nvSpPr>
          <p:spPr>
            <a:xfrm>
              <a:off x="7745656" y="125606"/>
              <a:ext cx="166516" cy="166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806055" y="220717"/>
              <a:ext cx="48001" cy="3566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</p:grpSp>
      <p:cxnSp>
        <p:nvCxnSpPr>
          <p:cNvPr id="252" name="Straight Connector 251"/>
          <p:cNvCxnSpPr/>
          <p:nvPr/>
        </p:nvCxnSpPr>
        <p:spPr>
          <a:xfrm>
            <a:off x="381429" y="5317656"/>
            <a:ext cx="11501192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GB" dirty="0" smtClean="0"/>
              <a:t>Don’t forget the physical layer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63418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21594" y="6523684"/>
            <a:ext cx="239528" cy="2192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t"/>
          <a:lstStyle>
            <a:lvl1pPr algn="ctr" defTabSz="410369">
              <a:defRPr sz="1100" b="1">
                <a:solidFill>
                  <a:srgbClr val="0090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177" name="Getting Started Where it runs, how to get help"/>
          <p:cNvSpPr txBox="1">
            <a:spLocks noGrp="1"/>
          </p:cNvSpPr>
          <p:nvPr>
            <p:ph type="title" idx="4294967295"/>
          </p:nvPr>
        </p:nvSpPr>
        <p:spPr>
          <a:xfrm>
            <a:off x="6693030" y="2778125"/>
            <a:ext cx="5498970" cy="762000"/>
          </a:xfrm>
          <a:prstGeom prst="rect">
            <a:avLst/>
          </a:prstGeom>
        </p:spPr>
        <p:txBody>
          <a:bodyPr lIns="0" tIns="0" rIns="0" bIns="0" anchor="b"/>
          <a:lstStyle/>
          <a:p>
            <a:pPr defTabSz="497984">
              <a:lnSpc>
                <a:spcPct val="85000"/>
              </a:lnSpc>
              <a:defRPr sz="4100" b="1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nl-BE" dirty="0" smtClean="0"/>
              <a:t>ICP &gt; Sizing</a:t>
            </a:r>
            <a:br>
              <a:rPr lang="nl-BE" dirty="0" smtClean="0"/>
            </a:br>
            <a:r>
              <a:rPr lang="nl-BE" sz="1640" b="0" i="1" dirty="0" smtClean="0"/>
              <a:t>Determining what workloads, how they behave ...</a:t>
            </a:r>
            <a:endParaRPr sz="1640" b="0" i="1" dirty="0"/>
          </a:p>
        </p:txBody>
      </p:sp>
      <p:sp>
        <p:nvSpPr>
          <p:cNvPr id="1178" name="Rectangle"/>
          <p:cNvSpPr/>
          <p:nvPr/>
        </p:nvSpPr>
        <p:spPr>
          <a:xfrm>
            <a:off x="0" y="0"/>
            <a:ext cx="5907465" cy="6858001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0960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55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000" y="808727"/>
            <a:ext cx="11361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ea typeface="Helvetica Neue Medium" charset="0"/>
                <a:cs typeface="Helvetica Neue Medium" charset="0"/>
              </a:rPr>
              <a:t>The following process outlines steps for estimating the sizing and basic architecture for for customers looking to install IBM Cloud </a:t>
            </a:r>
            <a:r>
              <a:rPr lang="en-US" dirty="0" smtClean="0">
                <a:latin typeface="Arial"/>
                <a:ea typeface="Helvetica Neue Medium" charset="0"/>
                <a:cs typeface="Helvetica Neue Medium" charset="0"/>
              </a:rPr>
              <a:t>Private: </a:t>
            </a:r>
            <a:endParaRPr lang="en-US" dirty="0">
              <a:latin typeface="Arial"/>
              <a:ea typeface="Helvetica Neue Medium" charset="0"/>
              <a:cs typeface="Helvetica Neue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6" y="1638526"/>
            <a:ext cx="11363290" cy="938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6" y="2765728"/>
            <a:ext cx="11363290" cy="9381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6" y="3877690"/>
            <a:ext cx="11363290" cy="9381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9376" y="1638526"/>
            <a:ext cx="1093874" cy="93815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r>
              <a:rPr lang="en-US" sz="6000" smtClean="0">
                <a:solidFill>
                  <a:prstClr val="white"/>
                </a:solidFill>
                <a:latin typeface="Arial"/>
                <a:ea typeface=""/>
                <a:cs typeface="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376" y="2738128"/>
            <a:ext cx="1093874" cy="93815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r>
              <a:rPr lang="en-US" sz="6000" dirty="0" smtClean="0">
                <a:solidFill>
                  <a:prstClr val="white"/>
                </a:solidFill>
                <a:latin typeface="Arial"/>
                <a:ea typeface=""/>
                <a:cs typeface="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9376" y="3877689"/>
            <a:ext cx="1093874" cy="938152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r>
              <a:rPr lang="en-US" sz="6000" dirty="0" smtClean="0">
                <a:solidFill>
                  <a:prstClr val="white"/>
                </a:solidFill>
                <a:latin typeface="Arial"/>
                <a:ea typeface=""/>
                <a:cs typeface=""/>
              </a:rPr>
              <a:t>3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3644" y="1626263"/>
            <a:ext cx="98206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Identify the customer’s </a:t>
            </a:r>
            <a:r>
              <a:rPr lang="en-US" sz="2800" b="1" i="1" dirty="0">
                <a:latin typeface="Helvetica Neue" charset="0"/>
                <a:ea typeface="Helvetica Neue" charset="0"/>
                <a:cs typeface="Helvetica Neue" charset="0"/>
              </a:rPr>
              <a:t>platform &amp; workload types,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as well as </a:t>
            </a:r>
            <a:r>
              <a:rPr lang="en-US" sz="2800" b="1" i="1" dirty="0">
                <a:latin typeface="Helvetica Neue" charset="0"/>
                <a:ea typeface="Helvetica Neue" charset="0"/>
                <a:cs typeface="Helvetica Neue" charset="0"/>
              </a:rPr>
              <a:t>cluster requirements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23644" y="2768440"/>
            <a:ext cx="100490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Quantify </a:t>
            </a:r>
            <a:r>
              <a:rPr lang="en-US" sz="2800" b="1" i="1" dirty="0">
                <a:latin typeface="Helvetica Neue" charset="0"/>
                <a:ea typeface="Helvetica Neue" charset="0"/>
                <a:cs typeface="Helvetica Neue" charset="0"/>
              </a:rPr>
              <a:t>cores/CPUs,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along with </a:t>
            </a:r>
            <a:r>
              <a:rPr lang="en-US" sz="2800" b="1" i="1" dirty="0">
                <a:latin typeface="Helvetica Neue" charset="0"/>
                <a:ea typeface="Helvetica Neue" charset="0"/>
                <a:cs typeface="Helvetica Neue" charset="0"/>
              </a:rPr>
              <a:t>nodes &amp; pods </a:t>
            </a:r>
            <a:r>
              <a:rPr lang="en-US" sz="2800" dirty="0">
                <a:latin typeface="Helvetica Neue" charset="0"/>
                <a:ea typeface="Helvetica Neue" charset="0"/>
                <a:cs typeface="Helvetica Neue" charset="0"/>
              </a:rPr>
              <a:t>needed in the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6" y="5035930"/>
            <a:ext cx="11363290" cy="9381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09376" y="5035929"/>
            <a:ext cx="1093874" cy="938152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hangingPunct="1">
              <a:defRPr/>
            </a:pPr>
            <a:r>
              <a:rPr lang="en-US" sz="6000" dirty="0" smtClean="0">
                <a:solidFill>
                  <a:prstClr val="white"/>
                </a:solidFill>
                <a:latin typeface="Arial"/>
                <a:ea typeface=""/>
                <a:cs typeface=""/>
              </a:rPr>
              <a:t>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23644" y="5243395"/>
            <a:ext cx="100490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schemeClr val="bg2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Apply </a:t>
            </a:r>
            <a:r>
              <a:rPr lang="en-US" sz="2800" dirty="0">
                <a:solidFill>
                  <a:schemeClr val="bg2">
                    <a:lumMod val="40000"/>
                    <a:lumOff val="6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 pricing model &amp; provide a quote to the customer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23644" y="3889102"/>
            <a:ext cx="100490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Create </a:t>
            </a:r>
            <a:r>
              <a:rPr lang="en-US" sz="2800" b="1" dirty="0" smtClean="0">
                <a:latin typeface="Helvetica Neue" charset="0"/>
                <a:ea typeface="Helvetica Neue" charset="0"/>
                <a:cs typeface="Helvetica Neue" charset="0"/>
              </a:rPr>
              <a:t>High Level design </a:t>
            </a:r>
            <a:r>
              <a:rPr lang="en-US" sz="2800" dirty="0" smtClean="0">
                <a:latin typeface="Helvetica Neue" charset="0"/>
                <a:ea typeface="Helvetica Neue" charset="0"/>
                <a:cs typeface="Helvetica Neue" charset="0"/>
              </a:rPr>
              <a:t>and validate assumptions and calculations </a:t>
            </a:r>
            <a:endParaRPr lang="en-US" sz="28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9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sym typeface="HelvNeue Bold for IBM"/>
              </a:rPr>
              <a:t>Sizing steps</a:t>
            </a:r>
            <a:endParaRPr lang="en-US" sz="4000" dirty="0">
              <a:solidFill>
                <a:schemeClr val="tx1"/>
              </a:solidFill>
              <a:sym typeface="HelvNeue Bold for IBM"/>
            </a:endParaRPr>
          </a:p>
        </p:txBody>
      </p:sp>
    </p:spTree>
    <p:extLst>
      <p:ext uri="{BB962C8B-B14F-4D97-AF65-F5344CB8AC3E}">
        <p14:creationId xmlns:p14="http://schemas.microsoft.com/office/powerpoint/2010/main" val="16737087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4000" y="808727"/>
            <a:ext cx="11361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ea typeface="Helvetica Neue Medium" charset="0"/>
                <a:cs typeface="Helvetica Neue Medium" charset="0"/>
              </a:rPr>
              <a:t>The following process outlines steps for estimating the sizing and basic architecture for for customers looking to install IBM Cloud </a:t>
            </a:r>
            <a:r>
              <a:rPr lang="en-US" dirty="0" smtClean="0">
                <a:latin typeface="Arial"/>
                <a:ea typeface="Helvetica Neue Medium" charset="0"/>
                <a:cs typeface="Helvetica Neue Medium" charset="0"/>
              </a:rPr>
              <a:t>Private: </a:t>
            </a:r>
            <a:endParaRPr lang="en-US" dirty="0">
              <a:latin typeface="Arial"/>
              <a:ea typeface="Helvetica Neue Medium" charset="0"/>
              <a:cs typeface="Helvetica Neue Medium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4000" y="1488562"/>
            <a:ext cx="5859912" cy="4514850"/>
            <a:chOff x="169414" y="1942837"/>
            <a:chExt cx="7394861" cy="553356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7" t="3948" r="2675" b="5610"/>
            <a:stretch/>
          </p:blipFill>
          <p:spPr>
            <a:xfrm>
              <a:off x="177922" y="2679604"/>
              <a:ext cx="4675333" cy="384048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195041" y="4546712"/>
              <a:ext cx="4303470" cy="27481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41275">
              <a:solidFill>
                <a:srgbClr val="C00000">
                  <a:alpha val="0"/>
                </a:srgbClr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9" name="Picture 18" descr="ubernetes architecture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53" t="64471" r="1" b="-1548"/>
            <a:stretch/>
          </p:blipFill>
          <p:spPr bwMode="auto">
            <a:xfrm>
              <a:off x="3260805" y="4631116"/>
              <a:ext cx="4237706" cy="265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ubernetes architecture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87" r="18336" b="79860"/>
            <a:stretch/>
          </p:blipFill>
          <p:spPr bwMode="auto">
            <a:xfrm>
              <a:off x="3728944" y="1942837"/>
              <a:ext cx="734173" cy="1188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3285078" y="4998836"/>
              <a:ext cx="372521" cy="2247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3285078" y="4365221"/>
              <a:ext cx="581766" cy="3525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804986" y="4356937"/>
              <a:ext cx="1884907" cy="36910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3285078" y="4830124"/>
              <a:ext cx="566883" cy="14634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4964931" y="5924459"/>
              <a:ext cx="238329" cy="145657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407260" y="6197600"/>
              <a:ext cx="489066" cy="203200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414" y="3131557"/>
              <a:ext cx="7394861" cy="43448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21231" y="3343741"/>
              <a:ext cx="825809" cy="215352"/>
            </a:xfrm>
            <a:prstGeom prst="roundRect">
              <a:avLst/>
            </a:prstGeom>
            <a:noFill/>
            <a:ln w="19050">
              <a:solidFill>
                <a:schemeClr val="accent2"/>
              </a:solidFill>
              <a:prstDash val="sysDash"/>
            </a:ln>
            <a:effectLst>
              <a:outerShdw blurRad="40000" dist="23000" dir="5400000" rotWithShape="0">
                <a:schemeClr val="bg1">
                  <a:alpha val="35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>
                  <a:solidFill>
                    <a:srgbClr val="000000"/>
                  </a:solidFill>
                </a:rPr>
                <a:t>Cluster</a:t>
              </a:r>
              <a:endParaRPr lang="en-US" sz="900" b="1" dirty="0">
                <a:solidFill>
                  <a:srgbClr val="00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195041" y="4546711"/>
              <a:ext cx="4303470" cy="27361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6356475" y="1595682"/>
            <a:ext cx="5716463" cy="46166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182880" tIns="91440" rIns="182880" bIns="91440" rtlCol="0">
            <a:spAutoFit/>
          </a:bodyPr>
          <a:lstStyle/>
          <a:p>
            <a:pPr defTabSz="731520" hangingPunct="1"/>
            <a:r>
              <a:rPr lang="en-US" sz="1600" b="1" kern="1200" dirty="0" smtClean="0">
                <a:latin typeface="Arial"/>
                <a:ea typeface="Helvetica Neue" charset="0"/>
                <a:cs typeface="Helvetica Neue" charset="0"/>
              </a:rPr>
              <a:t>Cluster</a:t>
            </a:r>
            <a:r>
              <a:rPr lang="en-US" sz="1600" b="1" kern="1200" dirty="0">
                <a:latin typeface="Arial"/>
                <a:ea typeface="Helvetica Neue" charset="0"/>
                <a:cs typeface="Helvetica Neue" charset="0"/>
              </a:rPr>
              <a:t>: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A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 group of at least one master and multiple worker nodes. </a:t>
            </a:r>
          </a:p>
          <a:p>
            <a:pPr defTabSz="731520" hangingPunct="1"/>
            <a:endParaRPr lang="en-US" sz="1600" b="1" kern="1200" dirty="0">
              <a:latin typeface="Arial"/>
              <a:ea typeface="Helvetica Neue" charset="0"/>
              <a:cs typeface="Helvetica Neue" charset="0"/>
            </a:endParaRPr>
          </a:p>
          <a:p>
            <a:pPr defTabSz="731520" hangingPunct="1"/>
            <a:r>
              <a:rPr lang="en-US" sz="1600" b="1" kern="1200" dirty="0" smtClean="0">
                <a:latin typeface="Arial"/>
                <a:ea typeface="Helvetica Neue" charset="0"/>
                <a:cs typeface="Helvetica Neue" charset="0"/>
              </a:rPr>
              <a:t>Node: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 A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worker machine in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the cluster.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A node may be a VM or physical machine, depending on the cluster. Every worker node represents a compute host where you can deploy, run, and manage containerized apps. </a:t>
            </a:r>
            <a:endParaRPr lang="en-US" sz="1600" kern="1200" dirty="0" smtClean="0">
              <a:latin typeface="Arial"/>
              <a:ea typeface="Helvetica Neue" charset="0"/>
              <a:cs typeface="Helvetica Neue" charset="0"/>
            </a:endParaRPr>
          </a:p>
          <a:p>
            <a:pPr defTabSz="731520" hangingPunct="1"/>
            <a:endParaRPr lang="en-US" sz="1600" kern="1200" dirty="0" smtClean="0">
              <a:latin typeface="Arial"/>
              <a:ea typeface="Helvetica Neue" charset="0"/>
              <a:cs typeface="Helvetica Neue" charset="0"/>
            </a:endParaRPr>
          </a:p>
          <a:p>
            <a:pPr defTabSz="731520" hangingPunct="1"/>
            <a:r>
              <a:rPr lang="en-US" sz="1600" b="1" kern="1200" dirty="0" smtClean="0">
                <a:latin typeface="Arial"/>
                <a:ea typeface="Helvetica Neue" charset="0"/>
                <a:cs typeface="Helvetica Neue" charset="0"/>
              </a:rPr>
              <a:t>Pod: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A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group of one or more containers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with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shared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storage / network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, and a specification for how to run the containers.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/>
            </a:r>
            <a:b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</a:br>
            <a:endParaRPr lang="en-US" sz="1600" kern="1200" dirty="0" smtClean="0">
              <a:latin typeface="Arial"/>
              <a:ea typeface="Helvetica Neue" charset="0"/>
              <a:cs typeface="Helvetica Neue" charset="0"/>
            </a:endParaRPr>
          </a:p>
          <a:p>
            <a:pPr defTabSz="731520" hangingPunct="1"/>
            <a:r>
              <a:rPr lang="en-US" sz="1600" b="1" kern="1200" dirty="0" smtClean="0">
                <a:latin typeface="Arial"/>
                <a:ea typeface="Helvetica Neue" charset="0"/>
                <a:cs typeface="Helvetica Neue" charset="0"/>
              </a:rPr>
              <a:t>Container: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A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n allocation/portioning/assignment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of host (compute) resources such as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CPU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and RAM.</a:t>
            </a:r>
          </a:p>
          <a:p>
            <a:pPr defTabSz="731520" hangingPunct="1"/>
            <a:endParaRPr lang="en-US" sz="1600" kern="1200" dirty="0" smtClean="0">
              <a:latin typeface="Arial"/>
              <a:ea typeface="Helvetica Neue" charset="0"/>
              <a:cs typeface="Helvetica Neue" charset="0"/>
            </a:endParaRPr>
          </a:p>
          <a:p>
            <a:pPr defTabSz="731520" hangingPunct="1"/>
            <a:r>
              <a:rPr lang="en-US" sz="1600" b="1" kern="1200" dirty="0" smtClean="0">
                <a:latin typeface="Arial"/>
                <a:ea typeface="Helvetica Neue" charset="0"/>
                <a:cs typeface="Helvetica Neue" charset="0"/>
              </a:rPr>
              <a:t>Capacity</a:t>
            </a:r>
            <a:r>
              <a:rPr lang="en-US" sz="1600" b="1" kern="1200" dirty="0">
                <a:latin typeface="Arial"/>
                <a:ea typeface="Helvetica Neue" charset="0"/>
                <a:cs typeface="Helvetica Neue" charset="0"/>
              </a:rPr>
              <a:t>: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Describes the resources available on the node: CPU,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memory,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and the 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max number </a:t>
            </a:r>
            <a:r>
              <a:rPr lang="en-US" sz="1600" kern="1200" dirty="0">
                <a:latin typeface="Arial"/>
                <a:ea typeface="Helvetica Neue" charset="0"/>
                <a:cs typeface="Helvetica Neue" charset="0"/>
              </a:rPr>
              <a:t>of pods that can be scheduled onto the node</a:t>
            </a:r>
            <a:r>
              <a:rPr lang="en-US" sz="1600" kern="1200" dirty="0" smtClean="0">
                <a:latin typeface="Arial"/>
                <a:ea typeface="Helvetica Neue" charset="0"/>
                <a:cs typeface="Helvetica Neue" charset="0"/>
              </a:rPr>
              <a:t>.</a:t>
            </a:r>
            <a:endParaRPr lang="en-US" sz="1600" kern="1200" dirty="0">
              <a:latin typeface="Arial"/>
              <a:ea typeface="Helvetica Neue" charset="0"/>
              <a:cs typeface="Helvetica Neue" charset="0"/>
            </a:endParaRPr>
          </a:p>
        </p:txBody>
      </p:sp>
      <p:sp>
        <p:nvSpPr>
          <p:cNvPr id="30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sym typeface="HelvNeue Bold for IBM"/>
              </a:rPr>
              <a:t>Key concepts for sizing &amp; architecture estimation</a:t>
            </a:r>
          </a:p>
        </p:txBody>
      </p:sp>
    </p:spTree>
    <p:extLst>
      <p:ext uri="{BB962C8B-B14F-4D97-AF65-F5344CB8AC3E}">
        <p14:creationId xmlns:p14="http://schemas.microsoft.com/office/powerpoint/2010/main" val="1802438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4346925" y="2690006"/>
            <a:ext cx="3472168" cy="3627666"/>
            <a:chOff x="157427" y="5057854"/>
            <a:chExt cx="4166601" cy="4353198"/>
          </a:xfrm>
        </p:grpSpPr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57427" y="5057854"/>
              <a:ext cx="4166600" cy="611580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35" eaLnBrk="0"/>
              <a:r>
                <a:rPr lang="en-US" altLang="zh-CN" sz="2000" b="1" dirty="0">
                  <a:solidFill>
                    <a:prstClr val="white"/>
                  </a:solidFill>
                  <a:ea typeface="SimSun" pitchFamily="2" charset="-122"/>
                </a:rPr>
                <a:t>Platform Type</a:t>
              </a:r>
            </a:p>
          </p:txBody>
        </p:sp>
        <p:sp>
          <p:nvSpPr>
            <p:cNvPr id="48" name="Rectangle 26"/>
            <p:cNvSpPr>
              <a:spLocks noChangeArrowheads="1"/>
            </p:cNvSpPr>
            <p:nvPr/>
          </p:nvSpPr>
          <p:spPr bwMode="auto">
            <a:xfrm>
              <a:off x="157427" y="5667251"/>
              <a:ext cx="4166601" cy="3743801"/>
            </a:xfrm>
            <a:prstGeom prst="rect">
              <a:avLst/>
            </a:prstGeom>
            <a:solidFill>
              <a:srgbClr val="5592DA">
                <a:alpha val="5000"/>
              </a:srgbClr>
            </a:solidFill>
            <a:ln w="3175">
              <a:solidFill>
                <a:srgbClr val="91A1AA"/>
              </a:solidFill>
            </a:ln>
          </p:spPr>
          <p:txBody>
            <a:bodyPr lIns="53340" tIns="76200" bIns="76200"/>
            <a:lstStyle/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When evaluating how many servers or VMs will be in use, be sure to confirm # of cores per machine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.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Understand the needs of your workload to determine the type of worker nodes - </a:t>
              </a:r>
              <a:r>
                <a:rPr lang="en-GB" sz="1500" dirty="0" err="1" smtClean="0">
                  <a:latin typeface="Arial"/>
                  <a:ea typeface="Helvetica Neue Light"/>
                  <a:cs typeface="Helvetica Neue Light"/>
                </a:rPr>
                <a:t>elasticsearch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 needs large nodes with high memory</a:t>
              </a:r>
              <a:endParaRPr lang="en-GB" sz="1500" dirty="0">
                <a:latin typeface="Arial"/>
                <a:ea typeface="Helvetica Neue Light"/>
                <a:cs typeface="Helvetica Neue Light"/>
              </a:endParaRP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Also verify whether your customer expects this environment to grow within the next 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years.  </a:t>
              </a:r>
              <a:endParaRPr lang="en-GB" sz="1500" dirty="0">
                <a:latin typeface="Arial"/>
                <a:ea typeface="Helvetica Neue Light"/>
                <a:cs typeface="Helvetica Neue Light"/>
              </a:endParaRPr>
            </a:p>
          </p:txBody>
        </p:sp>
      </p:grpSp>
      <p:sp>
        <p:nvSpPr>
          <p:cNvPr id="533" name="Slide title"/>
          <p:cNvSpPr txBox="1">
            <a:spLocks noGrp="1"/>
          </p:cNvSpPr>
          <p:nvPr>
            <p:ph type="body" idx="13"/>
          </p:nvPr>
        </p:nvSpPr>
        <p:spPr>
          <a:xfrm>
            <a:off x="254000" y="254000"/>
            <a:ext cx="11361738" cy="521223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Step 1: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Identify 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platform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&amp; 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workload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types for 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cluster(s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)</a:t>
            </a:r>
            <a:endParaRPr lang="en-US" sz="3200" b="0" dirty="0">
              <a:solidFill>
                <a:schemeClr val="tx1"/>
              </a:solidFill>
              <a:sym typeface="HelvNeue Bold for IBM"/>
            </a:endParaRPr>
          </a:p>
          <a:p>
            <a:endParaRPr lang="en-US" sz="3200" dirty="0">
              <a:solidFill>
                <a:schemeClr val="tx1"/>
              </a:solidFill>
              <a:sym typeface="HelvNeue Bold for IBM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1190" y="898312"/>
            <a:ext cx="118365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b="1" u="sng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80985" indent="-380985">
              <a:buFont typeface="+mj-lt"/>
              <a:buAutoNum type="arabicPeriod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What kind of workloads are you planning to migrate/run on IBM Cloud Private? (heritage, </a:t>
            </a:r>
            <a:r>
              <a:rPr lang="en-US" sz="2000" dirty="0" err="1">
                <a:latin typeface="Helvetica Neue" charset="0"/>
                <a:ea typeface="Helvetica Neue" charset="0"/>
                <a:cs typeface="Helvetica Neue" charset="0"/>
              </a:rPr>
              <a:t>microservices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)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80985" indent="-380985">
              <a:buFont typeface="+mj-lt"/>
              <a:buAutoNum type="arabicPeriod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What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is your platform type? [BM or VM] What type of servers and how many? How many VMs? </a:t>
            </a:r>
          </a:p>
          <a:p>
            <a:pPr marL="380985" indent="-380985">
              <a:buFont typeface="+mj-lt"/>
              <a:buAutoNum type="arabicPeriod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How many clusters are needed? [dev/test/prod] Will you need HA/Redundancy? </a:t>
            </a:r>
          </a:p>
          <a:p>
            <a:pPr marL="380985" indent="-380985">
              <a:buFont typeface="+mj-lt"/>
              <a:buAutoNum type="arabicPeriod"/>
            </a:pP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2" name="Triangle 51"/>
          <p:cNvSpPr/>
          <p:nvPr/>
        </p:nvSpPr>
        <p:spPr>
          <a:xfrm rot="16200000" flipV="1">
            <a:off x="3624250" y="3912036"/>
            <a:ext cx="837220" cy="359306"/>
          </a:xfrm>
          <a:prstGeom prst="triangl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8535579" y="2690003"/>
            <a:ext cx="3472168" cy="3627670"/>
            <a:chOff x="157427" y="5057854"/>
            <a:chExt cx="4166601" cy="4353203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>
              <a:off x="157427" y="5057854"/>
              <a:ext cx="4166600" cy="611580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35" eaLnBrk="0"/>
              <a:r>
                <a:rPr lang="en-US" altLang="zh-CN" sz="2000" b="1" dirty="0">
                  <a:solidFill>
                    <a:prstClr val="white"/>
                  </a:solidFill>
                  <a:ea typeface="SimSun" pitchFamily="2" charset="-122"/>
                </a:rPr>
                <a:t>Cluster Requirements</a:t>
              </a:r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>
              <a:off x="157427" y="5667252"/>
              <a:ext cx="4166601" cy="3743805"/>
            </a:xfrm>
            <a:prstGeom prst="rect">
              <a:avLst/>
            </a:prstGeom>
            <a:solidFill>
              <a:srgbClr val="5592DA">
                <a:alpha val="5000"/>
              </a:srgbClr>
            </a:solidFill>
            <a:ln w="3175">
              <a:solidFill>
                <a:srgbClr val="91A1AA"/>
              </a:solidFill>
            </a:ln>
          </p:spPr>
          <p:txBody>
            <a:bodyPr lIns="53340" tIns="76200" bIns="76200"/>
            <a:lstStyle/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Look at the isolation and segmentation as this </a:t>
              </a:r>
              <a:r>
                <a:rPr lang="en-GB" sz="1500" smtClean="0">
                  <a:latin typeface="Arial"/>
                  <a:ea typeface="Helvetica Neue Light"/>
                  <a:cs typeface="Helvetica Neue Light"/>
                </a:rPr>
                <a:t>can increase the node numbers</a:t>
              </a:r>
              <a:endParaRPr lang="en-GB" sz="1500" dirty="0" smtClean="0">
                <a:latin typeface="Arial"/>
                <a:ea typeface="Helvetica Neue Light"/>
                <a:cs typeface="Helvetica Neue Light"/>
              </a:endParaRP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You </a:t>
              </a: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should also be sure to verify with your customer whether they need HA 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and DR</a:t>
              </a:r>
              <a:endParaRPr lang="en-GB" sz="1500" dirty="0">
                <a:latin typeface="Arial"/>
                <a:ea typeface="Helvetica Neue Light"/>
                <a:cs typeface="Helvetica Neue Light"/>
              </a:endParaRP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Check whether the current environment size already accounts for redundancy / HA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.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How many environments are needed and how are they placed over the different DCs. </a:t>
              </a:r>
              <a:endParaRPr lang="en-GB" sz="1500" dirty="0">
                <a:latin typeface="Arial"/>
                <a:ea typeface="Helvetica Neue Light"/>
                <a:cs typeface="Helvetica Neue Light"/>
              </a:endParaRPr>
            </a:p>
          </p:txBody>
        </p:sp>
      </p:grpSp>
      <p:sp>
        <p:nvSpPr>
          <p:cNvPr id="56" name="Triangle 55"/>
          <p:cNvSpPr/>
          <p:nvPr/>
        </p:nvSpPr>
        <p:spPr>
          <a:xfrm rot="16200000" flipV="1">
            <a:off x="7760861" y="3912036"/>
            <a:ext cx="837220" cy="359306"/>
          </a:xfrm>
          <a:prstGeom prst="triangl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7230" y="2690004"/>
            <a:ext cx="3472168" cy="3627668"/>
            <a:chOff x="157427" y="5057854"/>
            <a:chExt cx="4166601" cy="43532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57427" y="5057854"/>
              <a:ext cx="4166600" cy="611580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35" eaLnBrk="0"/>
              <a:r>
                <a:rPr lang="en-US" altLang="zh-CN" sz="2000" b="1">
                  <a:solidFill>
                    <a:prstClr val="white"/>
                  </a:solidFill>
                  <a:ea typeface="SimSun" pitchFamily="2" charset="-122"/>
                </a:rPr>
                <a:t>Workload </a:t>
              </a:r>
              <a:r>
                <a:rPr lang="en-US" altLang="zh-CN" sz="2000" b="1" dirty="0">
                  <a:solidFill>
                    <a:prstClr val="white"/>
                  </a:solidFill>
                  <a:ea typeface="SimSun" pitchFamily="2" charset="-122"/>
                </a:rPr>
                <a:t>Type</a:t>
              </a:r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157427" y="5667252"/>
              <a:ext cx="4166601" cy="3743802"/>
            </a:xfrm>
            <a:prstGeom prst="rect">
              <a:avLst/>
            </a:prstGeom>
            <a:solidFill>
              <a:srgbClr val="5592DA">
                <a:alpha val="5000"/>
              </a:srgbClr>
            </a:solidFill>
            <a:ln w="3175">
              <a:solidFill>
                <a:srgbClr val="91A1AA"/>
              </a:solidFill>
            </a:ln>
          </p:spPr>
          <p:txBody>
            <a:bodyPr lIns="53340" tIns="76200" bIns="76200"/>
            <a:lstStyle/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For heritage workloads, some customers may have separate VMs for  each application instance (AI), where the # of 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AIs </a:t>
              </a: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/ VMs will equal the number of pods. 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Arial"/>
                  <a:ea typeface="Helvetica Neue Light"/>
                  <a:cs typeface="Helvetica Neue Light"/>
                </a:rPr>
                <a:t>In these scenarios, be sure to ask about VM specs (cores per VM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)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For </a:t>
              </a:r>
              <a:r>
                <a:rPr lang="en-GB" sz="1500" dirty="0" err="1" smtClean="0">
                  <a:latin typeface="Arial"/>
                  <a:ea typeface="Helvetica Neue Light"/>
                  <a:cs typeface="Helvetica Neue Light"/>
                </a:rPr>
                <a:t>microservices</a:t>
              </a:r>
              <a:r>
                <a:rPr lang="en-GB" sz="1500" dirty="0" smtClean="0">
                  <a:latin typeface="Arial"/>
                  <a:ea typeface="Helvetica Neue Light"/>
                  <a:cs typeface="Helvetica Neue Light"/>
                </a:rPr>
                <a:t> workloads be sure to understand the dynamic behaviour</a:t>
              </a:r>
              <a:endParaRPr lang="en-GB" sz="1500" dirty="0">
                <a:latin typeface="Arial"/>
                <a:ea typeface="Helvetica Neue Light"/>
                <a:cs typeface="Helvetica Neue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7703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367" y="1718365"/>
            <a:ext cx="2125786" cy="38007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88" y="1700114"/>
            <a:ext cx="6067238" cy="38190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98" y="1700114"/>
            <a:ext cx="2302709" cy="380190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325744" y="-513147"/>
            <a:ext cx="10772775" cy="38735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 1.1 </a:t>
            </a:r>
            <a:r>
              <a:rPr lang="mr-IN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Workload and workload sizing 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1446" y="1172206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Open Source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749" y="1668663"/>
            <a:ext cx="2056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Toolchains &amp; Runtimes</a:t>
            </a:r>
            <a:endParaRPr lang="en-US" sz="1200" dirty="0"/>
          </a:p>
          <a:p>
            <a:r>
              <a:rPr lang="en-US" sz="1200" dirty="0" smtClean="0">
                <a:solidFill>
                  <a:schemeClr val="bg2"/>
                </a:solidFill>
              </a:rPr>
              <a:t> Jenkins </a:t>
            </a:r>
            <a:endParaRPr lang="en-US" sz="1200" b="1" dirty="0" smtClean="0">
              <a:solidFill>
                <a:schemeClr val="bg2"/>
              </a:solidFill>
            </a:endParaRPr>
          </a:p>
          <a:p>
            <a:r>
              <a:rPr lang="en-US" sz="1200" dirty="0" smtClean="0">
                <a:solidFill>
                  <a:schemeClr val="bg2"/>
                </a:solidFill>
              </a:rPr>
              <a:t> Apache Tomcat</a:t>
            </a:r>
            <a:br>
              <a:rPr lang="en-US" sz="1200" dirty="0" smtClean="0">
                <a:solidFill>
                  <a:schemeClr val="bg2"/>
                </a:solidFill>
              </a:rPr>
            </a:br>
            <a:r>
              <a:rPr lang="en-US" sz="1200" dirty="0" smtClean="0">
                <a:solidFill>
                  <a:schemeClr val="bg2"/>
                </a:solidFill>
              </a:rPr>
              <a:t> Open Liberty</a:t>
            </a:r>
          </a:p>
          <a:p>
            <a:endParaRPr lang="en-US" sz="1200" b="1" dirty="0"/>
          </a:p>
          <a:p>
            <a:r>
              <a:rPr lang="en-US" sz="1200" b="1" dirty="0" smtClean="0"/>
              <a:t>Messaging</a:t>
            </a:r>
            <a:endParaRPr lang="en-US" sz="1200" b="1" dirty="0"/>
          </a:p>
          <a:p>
            <a:r>
              <a:rPr lang="en-US" sz="1200" dirty="0" smtClean="0"/>
              <a:t> </a:t>
            </a:r>
            <a:r>
              <a:rPr lang="en-US" sz="1200" dirty="0" err="1" smtClean="0">
                <a:solidFill>
                  <a:schemeClr val="bg2"/>
                </a:solidFill>
              </a:rPr>
              <a:t>RabbitMQ</a:t>
            </a:r>
            <a:endParaRPr lang="en-US" sz="1200" b="1" dirty="0" smtClean="0">
              <a:solidFill>
                <a:schemeClr val="bg2"/>
              </a:solidFill>
            </a:endParaRPr>
          </a:p>
          <a:p>
            <a:endParaRPr lang="en-US" sz="1200" b="1" dirty="0" smtClean="0"/>
          </a:p>
          <a:p>
            <a:r>
              <a:rPr lang="en-US" sz="1200" b="1" dirty="0" smtClean="0"/>
              <a:t>Data Services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MongoDB</a:t>
            </a:r>
            <a:endParaRPr lang="en-US" sz="1200" dirty="0">
              <a:solidFill>
                <a:schemeClr val="bg2"/>
              </a:solidFill>
            </a:endParaRPr>
          </a:p>
          <a:p>
            <a:r>
              <a:rPr lang="en-US" sz="1200" dirty="0" smtClean="0">
                <a:solidFill>
                  <a:schemeClr val="bg2"/>
                </a:solidFill>
              </a:rPr>
              <a:t> PostgreSQL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</a:t>
            </a:r>
            <a:r>
              <a:rPr lang="en-US" sz="1200" dirty="0" err="1" smtClean="0">
                <a:solidFill>
                  <a:schemeClr val="bg2"/>
                </a:solidFill>
              </a:rPr>
              <a:t>Redis</a:t>
            </a:r>
            <a:endParaRPr lang="en-US" sz="1200" dirty="0" smtClean="0">
              <a:solidFill>
                <a:schemeClr val="bg2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/>
          </a:p>
          <a:p>
            <a:r>
              <a:rPr lang="en-US" sz="1200" b="1" dirty="0" smtClean="0"/>
              <a:t>Clustering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</a:t>
            </a:r>
            <a:r>
              <a:rPr lang="en-US" sz="1200" dirty="0" err="1" smtClean="0">
                <a:solidFill>
                  <a:schemeClr val="bg2"/>
                </a:solidFill>
              </a:rPr>
              <a:t>Galera</a:t>
            </a:r>
            <a:endParaRPr lang="en-US" sz="1200" dirty="0" smtClean="0">
              <a:solidFill>
                <a:schemeClr val="bg2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200" dirty="0" smtClean="0"/>
          </a:p>
          <a:p>
            <a:r>
              <a:rPr lang="en-US" sz="1200" b="1" dirty="0" smtClean="0"/>
              <a:t>Http Servers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Nginx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Terminal Access</a:t>
            </a:r>
            <a:endParaRPr lang="en-US" sz="1200" b="1" dirty="0"/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Web Terminal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0200" y="117220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IBM Software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10903" y="1668663"/>
            <a:ext cx="3065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Toolchain &amp; Runtimes </a:t>
            </a:r>
          </a:p>
          <a:p>
            <a:pPr marL="465138" lvl="1" indent="-395288"/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 err="1" smtClean="0">
                <a:solidFill>
                  <a:schemeClr val="bg2"/>
                </a:solidFill>
              </a:rPr>
              <a:t>Microservice</a:t>
            </a:r>
            <a:r>
              <a:rPr lang="en-US" sz="1200" dirty="0" smtClean="0">
                <a:solidFill>
                  <a:schemeClr val="bg2"/>
                </a:solidFill>
              </a:rPr>
              <a:t> Builder</a:t>
            </a:r>
          </a:p>
          <a:p>
            <a:pPr marL="465138" lvl="1" indent="-395288"/>
            <a:r>
              <a:rPr lang="en-US" sz="1200" dirty="0" smtClean="0">
                <a:solidFill>
                  <a:schemeClr val="bg2"/>
                </a:solidFill>
              </a:rPr>
              <a:t>IBM WebSphere Liberty</a:t>
            </a:r>
          </a:p>
          <a:p>
            <a:pPr marL="465138" lvl="1" indent="-395288"/>
            <a:r>
              <a:rPr lang="en-US" sz="1200" dirty="0" smtClean="0">
                <a:solidFill>
                  <a:schemeClr val="bg2"/>
                </a:solidFill>
              </a:rPr>
              <a:t>IBM SDK for </a:t>
            </a:r>
            <a:r>
              <a:rPr lang="en-US" sz="1200" dirty="0" err="1" smtClean="0">
                <a:solidFill>
                  <a:schemeClr val="bg2"/>
                </a:solidFill>
              </a:rPr>
              <a:t>Node.js</a:t>
            </a:r>
            <a:endParaRPr lang="en-US" sz="1200" dirty="0" smtClean="0">
              <a:solidFill>
                <a:schemeClr val="bg2"/>
              </a:solidFill>
            </a:endParaRPr>
          </a:p>
          <a:p>
            <a:pPr lvl="1"/>
            <a:endParaRPr lang="en-US" sz="1200" dirty="0" smtClean="0"/>
          </a:p>
          <a:p>
            <a:r>
              <a:rPr lang="en-US" sz="1200" b="1" dirty="0" smtClean="0"/>
              <a:t>Messaging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IBM MQ </a:t>
            </a:r>
            <a:r>
              <a:rPr lang="en-US" sz="1200" dirty="0">
                <a:solidFill>
                  <a:schemeClr val="bg2"/>
                </a:solidFill>
              </a:rPr>
              <a:t>Advanced for </a:t>
            </a:r>
            <a:r>
              <a:rPr lang="en-US" sz="1200" dirty="0" smtClean="0">
                <a:solidFill>
                  <a:schemeClr val="bg2"/>
                </a:solidFill>
              </a:rPr>
              <a:t>Developers           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>
                <a:solidFill>
                  <a:schemeClr val="bg2"/>
                </a:solidFill>
              </a:rPr>
              <a:t>MQ </a:t>
            </a:r>
            <a:r>
              <a:rPr lang="en-US" sz="1200" dirty="0" smtClean="0">
                <a:solidFill>
                  <a:schemeClr val="bg2"/>
                </a:solidFill>
              </a:rPr>
              <a:t>Advanced</a:t>
            </a:r>
          </a:p>
          <a:p>
            <a:pPr lvl="1"/>
            <a:endParaRPr lang="en-US" sz="1200" b="1" dirty="0" smtClean="0"/>
          </a:p>
          <a:p>
            <a:r>
              <a:rPr lang="en-US" sz="1200" b="1" dirty="0" smtClean="0"/>
              <a:t>Data Services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Db2 Dev-C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>
                <a:solidFill>
                  <a:schemeClr val="bg2"/>
                </a:solidFill>
              </a:rPr>
              <a:t>Data Server </a:t>
            </a:r>
            <a:r>
              <a:rPr lang="en-US" sz="1200" dirty="0" smtClean="0">
                <a:solidFill>
                  <a:schemeClr val="bg2"/>
                </a:solidFill>
              </a:rPr>
              <a:t>Manager (for Db2 Dev-C)  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endParaRPr lang="en-US" sz="1200" dirty="0" smtClean="0">
              <a:solidFill>
                <a:schemeClr val="bg2"/>
              </a:solidFill>
            </a:endParaRP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>
                <a:solidFill>
                  <a:schemeClr val="bg2"/>
                </a:solidFill>
              </a:rPr>
              <a:t>Db2 Direct Advanced Edition </a:t>
            </a:r>
            <a:r>
              <a:rPr lang="en-US" sz="1200" dirty="0" smtClean="0">
                <a:solidFill>
                  <a:schemeClr val="bg2"/>
                </a:solidFill>
              </a:rPr>
              <a:t>/ AESE</a:t>
            </a:r>
            <a:endParaRPr lang="en-US" sz="1200" dirty="0">
              <a:solidFill>
                <a:schemeClr val="bg2"/>
              </a:solidFill>
            </a:endParaRPr>
          </a:p>
          <a:p>
            <a:pPr lvl="1"/>
            <a:r>
              <a:rPr lang="en-US" sz="1200" dirty="0">
                <a:solidFill>
                  <a:schemeClr val="bg2"/>
                </a:solidFill>
              </a:rPr>
              <a:t>   with Data Server </a:t>
            </a:r>
            <a:r>
              <a:rPr lang="en-US" sz="1200" dirty="0" smtClean="0">
                <a:solidFill>
                  <a:schemeClr val="bg2"/>
                </a:solidFill>
              </a:rPr>
              <a:t>Manager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IBM Db2 Warehouse Dev-C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IBM Db2 Warehouse Enterprise*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IBM </a:t>
            </a:r>
            <a:r>
              <a:rPr lang="en-US" sz="1200" dirty="0" err="1" smtClean="0">
                <a:solidFill>
                  <a:schemeClr val="bg2"/>
                </a:solidFill>
              </a:rPr>
              <a:t>Cloudant</a:t>
            </a:r>
            <a:r>
              <a:rPr lang="en-US" sz="1200" dirty="0" smtClean="0">
                <a:solidFill>
                  <a:schemeClr val="bg2"/>
                </a:solidFill>
              </a:rPr>
              <a:t> Developer Edition</a:t>
            </a:r>
          </a:p>
          <a:p>
            <a:pPr lvl="1"/>
            <a:endParaRPr lang="en-US" sz="1200" dirty="0"/>
          </a:p>
          <a:p>
            <a:r>
              <a:rPr lang="en-US" sz="1200" b="1" dirty="0" smtClean="0"/>
              <a:t>Multi-cloud Management</a:t>
            </a:r>
            <a:endParaRPr lang="en-US" sz="1200" b="1" dirty="0"/>
          </a:p>
          <a:p>
            <a:r>
              <a:rPr lang="en-US" sz="1200" dirty="0" smtClean="0">
                <a:solidFill>
                  <a:schemeClr val="bg2"/>
                </a:solidFill>
              </a:rPr>
              <a:t> IBM Cloud Automation Manager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012987" y="2167985"/>
            <a:ext cx="9427" cy="267721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5915" y="1165956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Core Operational Services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48820" y="1604865"/>
            <a:ext cx="236416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charset="0"/>
              <a:buChar char="•"/>
            </a:pPr>
            <a:endParaRPr lang="en-US" sz="500" dirty="0">
              <a:solidFill>
                <a:schemeClr val="tx1"/>
              </a:solidFill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Monitoring </a:t>
            </a:r>
            <a:r>
              <a:rPr lang="en-US" sz="1200" b="1" dirty="0" smtClean="0">
                <a:solidFill>
                  <a:schemeClr val="tx1"/>
                </a:solidFill>
                <a:ea typeface="Helvetica" charset="0"/>
                <a:cs typeface="Helvetica" charset="0"/>
              </a:rPr>
              <a:t>Service</a:t>
            </a:r>
          </a:p>
          <a:p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Prometheus </a:t>
            </a:r>
            <a:r>
              <a:rPr lang="en-US" sz="1200" dirty="0">
                <a:solidFill>
                  <a:schemeClr val="bg2"/>
                </a:solidFill>
                <a:ea typeface="Helvetica" charset="0"/>
                <a:cs typeface="Helvetica" charset="0"/>
              </a:rPr>
              <a:t>or </a:t>
            </a:r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BYO</a:t>
            </a:r>
          </a:p>
          <a:p>
            <a:pPr marL="171450" lvl="5" indent="-171450">
              <a:buFont typeface="Arial" charset="0"/>
              <a:buChar char="•"/>
            </a:pPr>
            <a:endParaRPr lang="en-US" sz="1200" dirty="0">
              <a:solidFill>
                <a:schemeClr val="tx1"/>
              </a:solidFill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Logging </a:t>
            </a:r>
            <a:r>
              <a:rPr lang="en-US" sz="1200" b="1" dirty="0" smtClean="0">
                <a:solidFill>
                  <a:schemeClr val="tx1"/>
                </a:solidFill>
                <a:ea typeface="Helvetica" charset="0"/>
                <a:cs typeface="Helvetica" charset="0"/>
              </a:rPr>
              <a:t>Service</a:t>
            </a:r>
          </a:p>
          <a:p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Elk </a:t>
            </a:r>
            <a:r>
              <a:rPr lang="en-US" sz="1200" dirty="0">
                <a:solidFill>
                  <a:schemeClr val="bg2"/>
                </a:solidFill>
                <a:ea typeface="Helvetica" charset="0"/>
                <a:cs typeface="Helvetica" charset="0"/>
              </a:rPr>
              <a:t>or </a:t>
            </a:r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BYO</a:t>
            </a:r>
          </a:p>
          <a:p>
            <a:pPr marL="171450" lvl="1" indent="-171450">
              <a:buFont typeface="Arial" charset="0"/>
              <a:buChar char="•"/>
            </a:pPr>
            <a:endParaRPr lang="en-US" sz="1200" dirty="0">
              <a:solidFill>
                <a:schemeClr val="tx1"/>
              </a:solidFill>
              <a:ea typeface="Helvetica" charset="0"/>
              <a:cs typeface="Helvetica" charset="0"/>
            </a:endParaRPr>
          </a:p>
          <a:p>
            <a:r>
              <a:rPr lang="en-US" sz="1200" b="1" dirty="0">
                <a:solidFill>
                  <a:schemeClr val="tx1"/>
                </a:solidFill>
                <a:ea typeface="Helvetica" charset="0"/>
                <a:cs typeface="Helvetica" charset="0"/>
              </a:rPr>
              <a:t>Metering </a:t>
            </a:r>
            <a:r>
              <a:rPr lang="en-US" sz="1200" b="1" dirty="0" smtClean="0">
                <a:solidFill>
                  <a:schemeClr val="tx1"/>
                </a:solidFill>
                <a:ea typeface="Helvetica" charset="0"/>
                <a:cs typeface="Helvetica" charset="0"/>
              </a:rPr>
              <a:t>Service</a:t>
            </a:r>
          </a:p>
          <a:p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Product </a:t>
            </a:r>
            <a:r>
              <a:rPr lang="en-US" sz="1200" dirty="0">
                <a:solidFill>
                  <a:schemeClr val="bg2"/>
                </a:solidFill>
                <a:ea typeface="Helvetica" charset="0"/>
                <a:cs typeface="Helvetica" charset="0"/>
              </a:rPr>
              <a:t>Insights </a:t>
            </a:r>
            <a:endParaRPr lang="en-US" sz="1200" dirty="0" smtClean="0">
              <a:solidFill>
                <a:schemeClr val="bg2"/>
              </a:solidFill>
              <a:ea typeface="Helvetica" charset="0"/>
              <a:cs typeface="Helvetica" charset="0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 smtClean="0">
              <a:solidFill>
                <a:schemeClr val="tx1"/>
              </a:solidFill>
              <a:ea typeface="Helvetica" charset="0"/>
              <a:cs typeface="Helvetica" charset="0"/>
            </a:endParaRPr>
          </a:p>
          <a:p>
            <a:r>
              <a:rPr lang="en-US" sz="1200" b="1" dirty="0" smtClean="0">
                <a:solidFill>
                  <a:schemeClr val="tx1"/>
                </a:solidFill>
                <a:ea typeface="Helvetica" charset="0"/>
                <a:cs typeface="Helvetica" charset="0"/>
              </a:rPr>
              <a:t>Security</a:t>
            </a:r>
            <a:endParaRPr lang="en-US" sz="1200" dirty="0" smtClean="0">
              <a:solidFill>
                <a:schemeClr val="tx1"/>
              </a:solidFill>
              <a:ea typeface="Helvetica" charset="0"/>
              <a:cs typeface="Helvetica" charset="0"/>
            </a:endParaRPr>
          </a:p>
          <a:p>
            <a:r>
              <a:rPr lang="en-US" sz="1200" dirty="0" err="1" smtClean="0">
                <a:solidFill>
                  <a:schemeClr val="bg2"/>
                </a:solidFill>
                <a:ea typeface="Helvetica" charset="0"/>
                <a:cs typeface="Helvetica" charset="0"/>
              </a:rPr>
              <a:t>Identiyy</a:t>
            </a:r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ea typeface="Helvetica" charset="0"/>
                <a:cs typeface="Helvetica" charset="0"/>
              </a:rPr>
              <a:t>and Access </a:t>
            </a:r>
            <a:r>
              <a:rPr lang="en-US" sz="12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Management</a:t>
            </a:r>
          </a:p>
          <a:p>
            <a:pPr marL="347663" lvl="7" indent="-112713">
              <a:buFont typeface="Arial" charset="0"/>
              <a:buChar char="•"/>
            </a:pPr>
            <a:r>
              <a:rPr lang="en-US" sz="11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LDAP </a:t>
            </a:r>
            <a:r>
              <a:rPr lang="en-US" sz="1100" dirty="0">
                <a:solidFill>
                  <a:schemeClr val="bg2"/>
                </a:solidFill>
                <a:ea typeface="Helvetica" charset="0"/>
                <a:cs typeface="Helvetica" charset="0"/>
              </a:rPr>
              <a:t>integration and </a:t>
            </a:r>
            <a:r>
              <a:rPr lang="en-US" sz="1100" dirty="0" smtClean="0">
                <a:solidFill>
                  <a:schemeClr val="bg2"/>
                </a:solidFill>
                <a:ea typeface="Helvetica" charset="0"/>
                <a:cs typeface="Helvetica" charset="0"/>
              </a:rPr>
              <a:t>RBAC</a:t>
            </a:r>
          </a:p>
          <a:p>
            <a:r>
              <a:rPr lang="en-US" sz="1200" dirty="0">
                <a:solidFill>
                  <a:schemeClr val="bg2"/>
                </a:solidFill>
                <a:ea typeface="Helvetica" charset="0"/>
                <a:cs typeface="Helvetica" charset="0"/>
              </a:rPr>
              <a:t>Vulnerability Advisor  (beta)</a:t>
            </a:r>
          </a:p>
          <a:p>
            <a:pPr marL="171450" lvl="2" indent="-171450">
              <a:buFont typeface="Arial" charset="0"/>
              <a:buChar char="•"/>
            </a:pPr>
            <a:endParaRPr lang="en-US" sz="1200" dirty="0">
              <a:solidFill>
                <a:schemeClr val="tx1"/>
              </a:solidFill>
              <a:ea typeface="Helvetica" charset="0"/>
              <a:cs typeface="Helvetica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366911" y="2167985"/>
            <a:ext cx="0" cy="2677212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8355827" y="1668663"/>
            <a:ext cx="320309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Data </a:t>
            </a:r>
            <a:r>
              <a:rPr lang="en-US" sz="1200" b="1" dirty="0" smtClean="0"/>
              <a:t>Science</a:t>
            </a:r>
          </a:p>
          <a:p>
            <a:r>
              <a:rPr lang="en-US" sz="1400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Data Science Experience Developer Edition</a:t>
            </a:r>
          </a:p>
          <a:p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Data Science Experience Local*</a:t>
            </a:r>
          </a:p>
          <a:p>
            <a:pPr lvl="1"/>
            <a:endParaRPr lang="en-US" sz="1200" dirty="0"/>
          </a:p>
          <a:p>
            <a:r>
              <a:rPr lang="en-US" sz="1200" b="1" dirty="0">
                <a:solidFill>
                  <a:schemeClr val="tx1"/>
                </a:solidFill>
              </a:rPr>
              <a:t>Integration</a:t>
            </a:r>
          </a:p>
          <a:p>
            <a:pPr marL="231775" lvl="1" indent="-231775"/>
            <a:r>
              <a:rPr lang="en-US" sz="1200" dirty="0">
                <a:solidFill>
                  <a:schemeClr val="bg2"/>
                </a:solidFill>
              </a:rPr>
              <a:t> IBM Integration Bus </a:t>
            </a:r>
            <a:r>
              <a:rPr lang="en-US" sz="1200" dirty="0" smtClean="0">
                <a:solidFill>
                  <a:schemeClr val="bg2"/>
                </a:solidFill>
              </a:rPr>
              <a:t>for Developers</a:t>
            </a:r>
          </a:p>
          <a:p>
            <a:pPr marL="231775" lvl="1" indent="-231775"/>
            <a:r>
              <a:rPr lang="en-US" sz="1200" dirty="0" smtClean="0">
                <a:solidFill>
                  <a:schemeClr val="bg2"/>
                </a:solidFill>
              </a:rPr>
              <a:t> IBM </a:t>
            </a:r>
            <a:r>
              <a:rPr lang="en-US" sz="1200" dirty="0">
                <a:solidFill>
                  <a:schemeClr val="bg2"/>
                </a:solidFill>
              </a:rPr>
              <a:t>Integration </a:t>
            </a:r>
            <a:r>
              <a:rPr lang="en-US" sz="1200" dirty="0" smtClean="0">
                <a:solidFill>
                  <a:schemeClr val="bg2"/>
                </a:solidFill>
              </a:rPr>
              <a:t>Bus</a:t>
            </a:r>
            <a:endParaRPr lang="en-US" sz="1200" dirty="0">
              <a:solidFill>
                <a:schemeClr val="bg2"/>
              </a:solidFill>
            </a:endParaRPr>
          </a:p>
          <a:p>
            <a:pPr marL="231775" lvl="1" indent="-231775"/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 err="1" smtClean="0">
                <a:solidFill>
                  <a:schemeClr val="bg2"/>
                </a:solidFill>
              </a:rPr>
              <a:t>DataPower</a:t>
            </a:r>
            <a:r>
              <a:rPr lang="en-US" sz="1200" dirty="0" smtClean="0">
                <a:solidFill>
                  <a:schemeClr val="bg2"/>
                </a:solidFill>
              </a:rPr>
              <a:t> </a:t>
            </a:r>
            <a:r>
              <a:rPr lang="en-US" sz="1200" dirty="0">
                <a:solidFill>
                  <a:schemeClr val="bg2"/>
                </a:solidFill>
              </a:rPr>
              <a:t>Gateway for </a:t>
            </a:r>
            <a:r>
              <a:rPr lang="en-US" sz="1200" dirty="0" smtClean="0">
                <a:solidFill>
                  <a:schemeClr val="bg2"/>
                </a:solidFill>
              </a:rPr>
              <a:t>Developers</a:t>
            </a:r>
          </a:p>
          <a:p>
            <a:pPr marL="231775" lvl="1" indent="-231775"/>
            <a:r>
              <a:rPr lang="en-US" sz="1200" dirty="0" smtClean="0">
                <a:solidFill>
                  <a:schemeClr val="bg2"/>
                </a:solidFill>
              </a:rPr>
              <a:t> IBM </a:t>
            </a:r>
            <a:r>
              <a:rPr lang="en-US" sz="1200" dirty="0" err="1">
                <a:solidFill>
                  <a:schemeClr val="bg2"/>
                </a:solidFill>
              </a:rPr>
              <a:t>DataPower</a:t>
            </a:r>
            <a:r>
              <a:rPr lang="en-US" sz="1200" dirty="0">
                <a:solidFill>
                  <a:schemeClr val="bg2"/>
                </a:solidFill>
              </a:rPr>
              <a:t> Gateway Virtual </a:t>
            </a:r>
            <a:r>
              <a:rPr lang="en-US" sz="1200" dirty="0" smtClean="0">
                <a:solidFill>
                  <a:schemeClr val="bg2"/>
                </a:solidFill>
              </a:rPr>
              <a:t>Edition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App Modernization </a:t>
            </a:r>
            <a:r>
              <a:rPr lang="en-US" sz="1200" b="1" dirty="0" smtClean="0"/>
              <a:t>Tooling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</a:t>
            </a:r>
            <a:r>
              <a:rPr lang="en-US" sz="1200" dirty="0">
                <a:solidFill>
                  <a:schemeClr val="bg2"/>
                </a:solidFill>
              </a:rPr>
              <a:t>Transformation </a:t>
            </a:r>
            <a:r>
              <a:rPr lang="en-US" sz="1200" dirty="0" smtClean="0">
                <a:solidFill>
                  <a:schemeClr val="bg2"/>
                </a:solidFill>
              </a:rPr>
              <a:t>Advisor</a:t>
            </a:r>
          </a:p>
          <a:p>
            <a:pPr lvl="1"/>
            <a:endParaRPr lang="en-US" sz="1200" dirty="0"/>
          </a:p>
          <a:p>
            <a:r>
              <a:rPr lang="en-US" sz="1200" b="1" dirty="0" smtClean="0"/>
              <a:t>Monitoring</a:t>
            </a:r>
          </a:p>
          <a:p>
            <a:pPr marL="231775" indent="-231775"/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smtClean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IBM Cloud Application Performance</a:t>
            </a:r>
          </a:p>
          <a:p>
            <a:pPr marL="231775" indent="-231775"/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smtClean="0">
                <a:solidFill>
                  <a:schemeClr val="bg2"/>
                </a:solidFill>
              </a:rPr>
              <a:t>  Management </a:t>
            </a:r>
            <a:r>
              <a:rPr lang="en-US" sz="1200" dirty="0">
                <a:solidFill>
                  <a:schemeClr val="bg2"/>
                </a:solidFill>
              </a:rPr>
              <a:t>for DevOps </a:t>
            </a:r>
            <a:r>
              <a:rPr lang="en-US" sz="1200" dirty="0" smtClean="0">
                <a:solidFill>
                  <a:schemeClr val="bg2"/>
                </a:solidFill>
              </a:rPr>
              <a:t>(beta)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HPC</a:t>
            </a:r>
          </a:p>
          <a:p>
            <a:r>
              <a:rPr lang="en-US" sz="1200" dirty="0" smtClean="0">
                <a:solidFill>
                  <a:schemeClr val="bg2"/>
                </a:solidFill>
              </a:rPr>
              <a:t> IBM </a:t>
            </a:r>
            <a:r>
              <a:rPr lang="en-US" sz="1200" dirty="0">
                <a:solidFill>
                  <a:schemeClr val="bg2"/>
                </a:solidFill>
              </a:rPr>
              <a:t>Spectrum </a:t>
            </a:r>
            <a:r>
              <a:rPr lang="en-US" sz="1200" dirty="0" smtClean="0">
                <a:solidFill>
                  <a:schemeClr val="bg2"/>
                </a:solidFill>
              </a:rPr>
              <a:t>LSF Community Edition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8595" y="1066275"/>
            <a:ext cx="11204092" cy="5168060"/>
          </a:xfrm>
          <a:prstGeom prst="rect">
            <a:avLst/>
          </a:prstGeom>
          <a:noFill/>
          <a:ln w="25400" cap="flat">
            <a:solidFill>
              <a:srgbClr val="0070C0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  <a:p>
            <a:pPr defTabSz="914363">
              <a:lnSpc>
                <a:spcPct val="90000"/>
              </a:lnSpc>
            </a:pPr>
            <a:endParaRPr lang="en-US" sz="2000" dirty="0">
              <a:solidFill>
                <a:srgbClr val="6D6E70"/>
              </a:solidFill>
              <a:latin typeface="HelvNeue Light for IBM"/>
              <a:ea typeface="HelvNeue Light for IBM"/>
              <a:cs typeface="HelvNeue Light for IBM"/>
              <a:sym typeface="HelvNeue Light for IBM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1139326" y="1598540"/>
            <a:ext cx="9979835" cy="1269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69836" y="5638981"/>
            <a:ext cx="7304566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05668" y="5432583"/>
            <a:ext cx="443387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25198" y="5592884"/>
            <a:ext cx="2310885" cy="3231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dirty="0" smtClean="0"/>
              <a:t>Develop or </a:t>
            </a:r>
            <a:r>
              <a:rPr lang="en-US" sz="1500" dirty="0"/>
              <a:t>b</a:t>
            </a:r>
            <a:r>
              <a:rPr lang="en-US" sz="1500" dirty="0" smtClean="0"/>
              <a:t>ring your own</a:t>
            </a:r>
            <a:r>
              <a:rPr lang="mr-IN" sz="1500" dirty="0" smtClean="0"/>
              <a:t>…</a:t>
            </a:r>
            <a:endParaRPr kumimoji="0" lang="en-US" sz="1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925198" y="5820430"/>
            <a:ext cx="2834978" cy="430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1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Calibri"/>
              </a:rPr>
              <a:t>Self written,</a:t>
            </a:r>
            <a:r>
              <a:rPr kumimoji="0" lang="en-US" sz="1100" b="0" i="1" u="none" strike="noStrike" cap="none" spc="0" normalizeH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sym typeface="Calibri"/>
              </a:rPr>
              <a:t> </a:t>
            </a:r>
            <a:r>
              <a:rPr lang="en-US" sz="1100" i="1" dirty="0" smtClean="0">
                <a:solidFill>
                  <a:schemeClr val="bg2"/>
                </a:solidFill>
              </a:rPr>
              <a:t>community and open source compatible with Kubernetes 1.7</a:t>
            </a:r>
            <a:endParaRPr kumimoji="0" lang="en-US" sz="1100" b="0" i="1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sym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038613" y="5605894"/>
            <a:ext cx="1059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1200" i="1" dirty="0" smtClean="0">
                <a:solidFill>
                  <a:schemeClr val="bg2"/>
                </a:solidFill>
              </a:rPr>
              <a:t>*coming soon</a:t>
            </a:r>
            <a:endParaRPr lang="en-US" sz="1200" i="1" dirty="0">
              <a:solidFill>
                <a:schemeClr val="bg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5F7FA"/>
              </a:clrFrom>
              <a:clrTo>
                <a:srgbClr val="F5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635" y="760807"/>
            <a:ext cx="608280" cy="594455"/>
          </a:xfrm>
          <a:prstGeom prst="rect">
            <a:avLst/>
          </a:prstGeom>
        </p:spPr>
      </p:pic>
      <p:sp>
        <p:nvSpPr>
          <p:cNvPr id="23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 1.1 </a:t>
            </a:r>
            <a:r>
              <a:rPr lang="mr-IN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Workload and workload sizing </a:t>
            </a:r>
            <a:endParaRPr lang="en-US" sz="4000" b="1" kern="1200" dirty="0">
              <a:solidFill>
                <a:schemeClr val="bg2"/>
              </a:solidFill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5838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63" y="2143001"/>
            <a:ext cx="2533703" cy="38205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738" y="2479691"/>
            <a:ext cx="3844406" cy="255282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7" y="2477641"/>
            <a:ext cx="3844406" cy="2552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5F7FA"/>
              </a:clrFrom>
              <a:clrTo>
                <a:srgbClr val="F5F7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3007" y="1012303"/>
            <a:ext cx="1422400" cy="1016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02701" y="862390"/>
            <a:ext cx="2763909" cy="5374171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19730" y="2574571"/>
            <a:ext cx="1288169" cy="492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IBM </a:t>
            </a:r>
            <a:r>
              <a:rPr kumimoji="0" lang="en-US" sz="1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Buildpacks</a:t>
            </a:r>
            <a:endParaRPr kumimoji="0" lang="en-US" sz="1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WebSphere Liberty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8665" y="3705610"/>
            <a:ext cx="1570298" cy="8617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Runtime </a:t>
            </a:r>
            <a:r>
              <a:rPr kumimoji="0" lang="en-US" sz="1400" b="1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Buildpacks</a:t>
            </a:r>
            <a:endParaRPr kumimoji="0" lang="en-US" sz="14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algn="ctr"/>
            <a:r>
              <a:rPr lang="en-US" sz="1200" dirty="0" err="1"/>
              <a:t>Node.js</a:t>
            </a:r>
            <a:endParaRPr lang="en-US" sz="1200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Swift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err="1" smtClean="0"/>
              <a:t>.Net</a:t>
            </a:r>
            <a:endParaRPr kumimoji="0" lang="en-US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6963" y="4965395"/>
            <a:ext cx="2533702" cy="4924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chemeClr val="tx1"/>
                </a:solidFill>
              </a:rPr>
              <a:t>Bring your own </a:t>
            </a:r>
            <a:r>
              <a:rPr lang="en-US" sz="1400" b="1" dirty="0" err="1" smtClean="0">
                <a:solidFill>
                  <a:schemeClr val="tx1"/>
                </a:solidFill>
              </a:rPr>
              <a:t>Buildpacks</a:t>
            </a:r>
            <a:endParaRPr lang="en-US" sz="1400" b="1" dirty="0" smtClean="0">
              <a:solidFill>
                <a:schemeClr val="tx1"/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 smtClean="0"/>
              <a:t>Add additional open source or private</a:t>
            </a:r>
            <a:endParaRPr kumimoji="0" lang="en-US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5944" y="878076"/>
            <a:ext cx="8479799" cy="5358485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95" y="701574"/>
            <a:ext cx="1039468" cy="590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9064" y="1013566"/>
            <a:ext cx="644022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Extend workload provisioning with Cloud Automation Manager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="" xmlns:a16="http://schemas.microsoft.com/office/drawing/2014/main" id="{B83BD34B-5D45-4EF2-AF08-700DE5CF3DC7}"/>
              </a:ext>
            </a:extLst>
          </p:cNvPr>
          <p:cNvSpPr txBox="1">
            <a:spLocks/>
          </p:cNvSpPr>
          <p:nvPr/>
        </p:nvSpPr>
        <p:spPr bwMode="auto">
          <a:xfrm>
            <a:off x="552096" y="2592944"/>
            <a:ext cx="3991365" cy="293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5143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572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2001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5430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MEAN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stack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Azure, AWS, IBM Cloud 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LAMP stack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Azure, AWS, IBM Cloud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err="1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Node.js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IBM Cloud</a:t>
            </a:r>
            <a:endParaRPr lang="en-US" sz="1200" dirty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err="1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Strongloop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IBM Cloud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err="1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MariaDB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- VMware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MongoDB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IBM Cloud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MongoDB </a:t>
            </a:r>
            <a:r>
              <a:rPr lang="en-US" sz="1200" dirty="0" err="1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Strongloop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</a:t>
            </a: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3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tier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VMware, IBM Cloud 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Virtual Servers with SSH key </a:t>
            </a:r>
            <a:r>
              <a:rPr lang="mr-IN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–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AWS, IBM Cloud</a:t>
            </a:r>
          </a:p>
          <a:p>
            <a:pPr marL="0" indent="0" defTabSz="685783">
              <a:spcBef>
                <a:spcPts val="267"/>
              </a:spcBef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Apache </a:t>
            </a: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HTTP Server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 - VMware</a:t>
            </a:r>
          </a:p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Apache Tomcat - VMware</a:t>
            </a:r>
            <a:endParaRPr lang="en-US" sz="1200" dirty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  <a:p>
            <a:pPr marL="0" indent="0" defTabSz="685783">
              <a:spcBef>
                <a:spcPts val="267"/>
              </a:spcBef>
              <a:buNone/>
            </a:pPr>
            <a:endParaRPr lang="en-US" sz="1200" dirty="0" smtClean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indent="0" defTabSz="685783">
              <a:spcBef>
                <a:spcPts val="267"/>
              </a:spcBef>
              <a:buNone/>
            </a:pPr>
            <a:endParaRPr lang="en-US" sz="1200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65679" y="1437930"/>
            <a:ext cx="62662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333"/>
              </a:spcBef>
            </a:pPr>
            <a:r>
              <a:rPr lang="en-GB" sz="1400" i="1" dirty="0">
                <a:solidFill>
                  <a:schemeClr val="tx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Template driven provisioning of private and public cloud infrastructure:  Bare-metal servers, VMs, cloud native services &amp; complex application stacks </a:t>
            </a:r>
            <a:endParaRPr lang="en-US" sz="1400" spc="-40" dirty="0">
              <a:solidFill>
                <a:schemeClr val="tx1">
                  <a:lumMod val="50000"/>
                </a:schemeClr>
              </a:solidFill>
              <a:ea typeface="IBM Plex Sans" charset="0"/>
              <a:cs typeface="IBM Plex San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6585" y="2195374"/>
            <a:ext cx="2145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Open Source Catalog</a:t>
            </a:r>
            <a:r>
              <a:rPr lang="en-US" sz="1600" baseline="30000" dirty="0">
                <a:solidFill>
                  <a:schemeClr val="tx1"/>
                </a:solidFill>
              </a:rPr>
              <a:t> (1)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Content Placeholder 8">
            <a:extLst>
              <a:ext uri="{FF2B5EF4-FFF2-40B4-BE49-F238E27FC236}">
                <a16:creationId xmlns="" xmlns:a16="http://schemas.microsoft.com/office/drawing/2014/main" id="{D67C6C5A-5FBD-42D7-95D6-5D6A5BE693D5}"/>
              </a:ext>
            </a:extLst>
          </p:cNvPr>
          <p:cNvSpPr txBox="1">
            <a:spLocks/>
          </p:cNvSpPr>
          <p:nvPr/>
        </p:nvSpPr>
        <p:spPr bwMode="auto">
          <a:xfrm>
            <a:off x="4776751" y="2586635"/>
            <a:ext cx="3781934" cy="2619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rmAutofit/>
          </a:bodyPr>
          <a:lstStyle>
            <a:lvl1pPr marL="1714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5143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8572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2001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543050" indent="-171450" algn="l" defTabSz="685800" rtl="0" eaLnBrk="1" fontAlgn="base" hangingPunct="1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2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IBM DB2 EE (v10.5 &amp; v11.1) - VMware</a:t>
            </a:r>
          </a:p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IBM MQ (v8 &amp; v9) - VMware</a:t>
            </a:r>
          </a:p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IBM WebSphere </a:t>
            </a: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Application Server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ND (v11.1) - VMware </a:t>
            </a:r>
          </a:p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IBM </a:t>
            </a: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WebSphere Liberty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(v17) - VMware</a:t>
            </a:r>
          </a:p>
          <a:p>
            <a:pPr marL="352425" indent="-352425" defTabSz="685783">
              <a:buNone/>
            </a:pP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IBM HTTP </a:t>
            </a: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Server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(v8.5.5, v9) - VMware</a:t>
            </a:r>
          </a:p>
          <a:p>
            <a:pPr marL="352425" indent="-352425" defTabSz="685783">
              <a:buNone/>
            </a:pPr>
            <a:r>
              <a:rPr lang="en-US" sz="120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Oracle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DB Enterprise (v12c) - VMware</a:t>
            </a:r>
            <a:endParaRPr lang="en-US" sz="1200" dirty="0">
              <a:solidFill>
                <a:schemeClr val="bg2"/>
              </a:solidFill>
              <a:latin typeface="+mj-lt"/>
              <a:ea typeface="IBM Plex Sans" charset="0"/>
              <a:cs typeface="IBM Plex Sans" charset="0"/>
            </a:endParaRPr>
          </a:p>
          <a:p>
            <a:pPr marL="352425" indent="-352425" defTabSz="685783">
              <a:buNone/>
            </a:pPr>
            <a:r>
              <a:rPr lang="en-US" sz="1200" dirty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Oracle </a:t>
            </a:r>
            <a:r>
              <a:rPr lang="en-US" sz="1200" dirty="0" smtClean="0">
                <a:solidFill>
                  <a:schemeClr val="bg2"/>
                </a:solidFill>
                <a:latin typeface="+mj-lt"/>
                <a:ea typeface="IBM Plex Sans" charset="0"/>
                <a:cs typeface="IBM Plex Sans" charset="0"/>
              </a:rPr>
              <a:t>MySQL (v5.7) - VMware</a:t>
            </a:r>
          </a:p>
          <a:p>
            <a:pPr marL="0" indent="0" defTabSz="685783">
              <a:buFont typeface="Arial" panose="020B0604020202020204" pitchFamily="34" charset="0"/>
              <a:buNone/>
            </a:pPr>
            <a:endParaRPr lang="en-US" sz="1200" i="1" dirty="0" smtClean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indent="0" defTabSz="685783">
              <a:buFont typeface="Arial" panose="020B0604020202020204" pitchFamily="34" charset="0"/>
              <a:buNone/>
            </a:pPr>
            <a:endParaRPr lang="en-US" sz="1200" i="1" dirty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0" indent="0" defTabSz="685783">
              <a:buFont typeface="Arial" panose="020B0604020202020204" pitchFamily="34" charset="0"/>
              <a:buNone/>
            </a:pPr>
            <a:endParaRPr lang="en-US" sz="1200" i="1" dirty="0" smtClean="0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10278" y="2195374"/>
            <a:ext cx="1944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tx1"/>
                </a:solidFill>
              </a:rPr>
              <a:t>Enterprise Catalog </a:t>
            </a:r>
            <a:r>
              <a:rPr lang="en-US" sz="1600" baseline="30000" dirty="0" smtClean="0">
                <a:solidFill>
                  <a:schemeClr val="tx1"/>
                </a:solidFill>
              </a:rPr>
              <a:t>(1)</a:t>
            </a:r>
            <a:endParaRPr lang="en-US" sz="1600" baseline="300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532447" y="2477641"/>
            <a:ext cx="0" cy="2552824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1831" y="5172658"/>
            <a:ext cx="443387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536087" y="5438873"/>
            <a:ext cx="7592800" cy="1088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6000" y="5485524"/>
            <a:ext cx="2216308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Templates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07669" y="5200831"/>
            <a:ext cx="443387" cy="93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5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+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10278" y="5471180"/>
            <a:ext cx="252087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Bring your own templates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09615" y="5744313"/>
            <a:ext cx="1963034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200" b="0" u="none" strike="noStrike" cap="none" spc="0" normalizeH="0" baseline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Hashicorp</a:t>
            </a:r>
            <a:r>
              <a:rPr kumimoji="0" lang="en-US" sz="1200" b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Terraform</a:t>
            </a:r>
            <a:r>
              <a:rPr kumimoji="0" lang="en-US" sz="1200" b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Registry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01127" y="5735201"/>
            <a:ext cx="2543321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Self written,</a:t>
            </a:r>
            <a:r>
              <a:rPr kumimoji="0" lang="en-US" sz="1200" b="0" u="none" strike="noStrike" cap="none" spc="0" normalizeH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IBM Cloud Schematics, </a:t>
            </a:r>
            <a:r>
              <a:rPr kumimoji="0" lang="en-US" sz="1200" b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etc</a:t>
            </a:r>
            <a:endParaRPr kumimoji="0" lang="en-US" sz="1200" b="0" u="none" strike="noStrike" cap="none" spc="0" normalizeH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15843" y="5068821"/>
            <a:ext cx="4358433" cy="3954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228600" marR="0" indent="-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</a:pPr>
            <a:r>
              <a:rPr kumimoji="0" lang="en-US" sz="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Automation </a:t>
            </a:r>
            <a:r>
              <a:rPr kumimoji="0" lang="en-US" sz="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content available with IBM Cloud Private purchase.  Product licenses must be purchased separately or BYOL.  </a:t>
            </a:r>
            <a:r>
              <a:rPr lang="en-US" sz="800" dirty="0" smtClean="0"/>
              <a:t>See pricing and packaging for more information.</a:t>
            </a:r>
            <a:endParaRPr kumimoji="0" lang="en-US" sz="8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276188" y="-554292"/>
            <a:ext cx="10772775" cy="387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825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320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 1.1 </a:t>
            </a:r>
            <a:r>
              <a:rPr lang="mr-IN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Workload and workload sizing </a:t>
            </a:r>
            <a:endParaRPr lang="en-US" sz="3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Step 1.1 </a:t>
            </a:r>
            <a:r>
              <a:rPr lang="mr-IN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Workload and workload sizing </a:t>
            </a:r>
            <a:endParaRPr lang="en-US" sz="4000" b="1" kern="1200" dirty="0">
              <a:solidFill>
                <a:schemeClr val="bg2"/>
              </a:solidFill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178390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1115948"/>
            <a:ext cx="12192000" cy="11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70168" y="1115948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L_DC1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E25CD6-BF61-4722-8B2F-AF3AF0C97B7A}"/>
              </a:ext>
            </a:extLst>
          </p:cNvPr>
          <p:cNvSpPr txBox="1"/>
          <p:nvPr/>
        </p:nvSpPr>
        <p:spPr>
          <a:xfrm>
            <a:off x="1313322" y="3221231"/>
            <a:ext cx="1246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DMZ BACK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313322" y="4956069"/>
            <a:ext cx="139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INTRANET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06B7310A-BDE7-4C7B-9691-A1B52E42B830}"/>
              </a:ext>
            </a:extLst>
          </p:cNvPr>
          <p:cNvCxnSpPr>
            <a:cxnSpLocks/>
          </p:cNvCxnSpPr>
          <p:nvPr/>
        </p:nvCxnSpPr>
        <p:spPr>
          <a:xfrm flipH="1" flipV="1">
            <a:off x="6077833" y="1115947"/>
            <a:ext cx="16195" cy="5608411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9977413" y="1115948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2"/>
                </a:solidFill>
              </a:rPr>
              <a:t>L_DC2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313322" y="1440577"/>
            <a:ext cx="2147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</a:rPr>
              <a:t>DMZ FRONT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01586" y="1426509"/>
            <a:ext cx="9479765" cy="1565377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1282020" y="3203308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5" y="3097128"/>
            <a:ext cx="9758688" cy="351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93743" y="4931291"/>
            <a:ext cx="9479765" cy="1488424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1143775" y="4820085"/>
            <a:ext cx="9758688" cy="5135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71501" y="1745560"/>
            <a:ext cx="3753291" cy="512917"/>
            <a:chOff x="7036671" y="1631735"/>
            <a:chExt cx="1135118" cy="4435365"/>
          </a:xfrm>
        </p:grpSpPr>
        <p:sp>
          <p:nvSpPr>
            <p:cNvPr id="42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3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1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7" y="3515536"/>
            <a:ext cx="3753291" cy="512917"/>
            <a:chOff x="7036671" y="1631735"/>
            <a:chExt cx="1135118" cy="4435365"/>
          </a:xfrm>
        </p:grpSpPr>
        <p:sp>
          <p:nvSpPr>
            <p:cNvPr id="4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2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1787697" y="5284586"/>
            <a:ext cx="3753291" cy="512917"/>
            <a:chOff x="7036671" y="1631735"/>
            <a:chExt cx="1135118" cy="4435365"/>
          </a:xfrm>
        </p:grpSpPr>
        <p:sp>
          <p:nvSpPr>
            <p:cNvPr id="4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4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3</a:t>
              </a:r>
            </a:p>
          </p:txBody>
        </p:sp>
      </p:grpSp>
      <p:sp>
        <p:nvSpPr>
          <p:cNvPr id="16" name="Oval 15"/>
          <p:cNvSpPr>
            <a:spLocks noChangeAspect="1"/>
          </p:cNvSpPr>
          <p:nvPr/>
        </p:nvSpPr>
        <p:spPr>
          <a:xfrm>
            <a:off x="68318" y="153297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LDAP</a:t>
            </a: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6796" y="232120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Docker Client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73780" y="31006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 err="1"/>
              <a:t>vRA</a:t>
            </a:r>
            <a:endParaRPr lang="en-US" sz="667" dirty="0"/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73467" y="385964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Back-up</a:t>
            </a: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71123" y="463102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DR option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82846" y="537427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Monitoring</a:t>
            </a: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80500" y="611751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SIEM</a:t>
            </a:r>
          </a:p>
        </p:txBody>
      </p:sp>
      <p:sp>
        <p:nvSpPr>
          <p:cNvPr id="68" name="Oval 67"/>
          <p:cNvSpPr>
            <a:spLocks noChangeAspect="1"/>
          </p:cNvSpPr>
          <p:nvPr/>
        </p:nvSpPr>
        <p:spPr>
          <a:xfrm>
            <a:off x="11303132" y="1534143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CMDB</a:t>
            </a: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301611" y="2322372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Update Server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1308595" y="310180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End-point </a:t>
            </a:r>
            <a:r>
              <a:rPr lang="en-US" sz="667" dirty="0" err="1"/>
              <a:t>mgnt</a:t>
            </a:r>
            <a:endParaRPr lang="en-US" sz="667" dirty="0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11308280" y="386081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11305936" y="4632188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11317660" y="537543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1315314" y="6118680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...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24536" y="1745560"/>
            <a:ext cx="3753291" cy="512917"/>
            <a:chOff x="7036671" y="1631735"/>
            <a:chExt cx="1135118" cy="4435365"/>
          </a:xfrm>
        </p:grpSpPr>
        <p:sp>
          <p:nvSpPr>
            <p:cNvPr id="57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58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4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40732" y="3515536"/>
            <a:ext cx="3753291" cy="512917"/>
            <a:chOff x="7036671" y="1631735"/>
            <a:chExt cx="1135118" cy="4435365"/>
          </a:xfrm>
        </p:grpSpPr>
        <p:sp>
          <p:nvSpPr>
            <p:cNvPr id="6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6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5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640732" y="5284586"/>
            <a:ext cx="3753291" cy="512917"/>
            <a:chOff x="7036671" y="1631735"/>
            <a:chExt cx="1135118" cy="4435365"/>
          </a:xfrm>
        </p:grpSpPr>
        <p:sp>
          <p:nvSpPr>
            <p:cNvPr id="7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  <a:p>
              <a:pPr algn="ctr"/>
              <a:endParaRPr lang="en-US" sz="1200" dirty="0"/>
            </a:p>
          </p:txBody>
        </p:sp>
        <p:sp>
          <p:nvSpPr>
            <p:cNvPr id="7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ICp</a:t>
              </a:r>
              <a:endParaRPr lang="en-US" sz="1200" dirty="0"/>
            </a:p>
            <a:p>
              <a:pPr algn="ctr"/>
              <a:r>
                <a:rPr lang="en-US" sz="1200" dirty="0"/>
                <a:t>Prod 6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9" y="2384133"/>
            <a:ext cx="1007764" cy="401072"/>
            <a:chOff x="7036671" y="1631735"/>
            <a:chExt cx="1135118" cy="4435365"/>
          </a:xfrm>
        </p:grpSpPr>
        <p:sp>
          <p:nvSpPr>
            <p:cNvPr id="9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1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1" y="2384133"/>
            <a:ext cx="1007764" cy="401072"/>
            <a:chOff x="7036671" y="1631735"/>
            <a:chExt cx="1135118" cy="4435365"/>
          </a:xfrm>
        </p:grpSpPr>
        <p:sp>
          <p:nvSpPr>
            <p:cNvPr id="93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4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61499" y="4144048"/>
            <a:ext cx="1007764" cy="401072"/>
            <a:chOff x="7036671" y="1631735"/>
            <a:chExt cx="1135118" cy="4435365"/>
          </a:xfrm>
        </p:grpSpPr>
        <p:sp>
          <p:nvSpPr>
            <p:cNvPr id="96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97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8661" y="4144048"/>
            <a:ext cx="1007764" cy="401072"/>
            <a:chOff x="7036671" y="1631735"/>
            <a:chExt cx="1135118" cy="4435365"/>
          </a:xfrm>
        </p:grpSpPr>
        <p:sp>
          <p:nvSpPr>
            <p:cNvPr id="99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0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6359558" y="5884031"/>
            <a:ext cx="1007764" cy="401072"/>
            <a:chOff x="7036671" y="1631735"/>
            <a:chExt cx="1135118" cy="4435365"/>
          </a:xfrm>
        </p:grpSpPr>
        <p:sp>
          <p:nvSpPr>
            <p:cNvPr id="102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3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4816719" y="5884031"/>
            <a:ext cx="1007764" cy="401072"/>
            <a:chOff x="7036671" y="1631735"/>
            <a:chExt cx="1135118" cy="4435365"/>
          </a:xfrm>
        </p:grpSpPr>
        <p:sp>
          <p:nvSpPr>
            <p:cNvPr id="105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6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6309" y="2384133"/>
            <a:ext cx="1007764" cy="401072"/>
            <a:chOff x="7036671" y="1631735"/>
            <a:chExt cx="1135118" cy="4435365"/>
          </a:xfrm>
        </p:grpSpPr>
        <p:sp>
          <p:nvSpPr>
            <p:cNvPr id="108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09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6309" y="4144048"/>
            <a:ext cx="1007764" cy="401072"/>
            <a:chOff x="7036671" y="1631735"/>
            <a:chExt cx="1135118" cy="4435365"/>
          </a:xfrm>
        </p:grpSpPr>
        <p:sp>
          <p:nvSpPr>
            <p:cNvPr id="111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2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3714367" y="5884031"/>
            <a:ext cx="1007764" cy="401072"/>
            <a:chOff x="7036671" y="1631735"/>
            <a:chExt cx="1135118" cy="4435365"/>
          </a:xfrm>
        </p:grpSpPr>
        <p:sp>
          <p:nvSpPr>
            <p:cNvPr id="114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5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71669" y="2384133"/>
            <a:ext cx="1007764" cy="401072"/>
            <a:chOff x="7036671" y="1631735"/>
            <a:chExt cx="1135118" cy="4435365"/>
          </a:xfrm>
        </p:grpSpPr>
        <p:sp>
          <p:nvSpPr>
            <p:cNvPr id="117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18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71669" y="4144048"/>
            <a:ext cx="1007764" cy="401072"/>
            <a:chOff x="7036671" y="1631735"/>
            <a:chExt cx="1135118" cy="4435365"/>
          </a:xfrm>
        </p:grpSpPr>
        <p:sp>
          <p:nvSpPr>
            <p:cNvPr id="120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21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1C5CADFF-E1F4-4396-B86D-859D9BCA0C01}"/>
              </a:ext>
            </a:extLst>
          </p:cNvPr>
          <p:cNvGrpSpPr/>
          <p:nvPr/>
        </p:nvGrpSpPr>
        <p:grpSpPr>
          <a:xfrm>
            <a:off x="7469727" y="5884031"/>
            <a:ext cx="1007764" cy="401072"/>
            <a:chOff x="7036671" y="1631735"/>
            <a:chExt cx="1135118" cy="4435365"/>
          </a:xfrm>
        </p:grpSpPr>
        <p:sp>
          <p:nvSpPr>
            <p:cNvPr id="123" name="Rectangle: Rounded Corners 17">
              <a:extLst>
                <a:ext uri="{FF2B5EF4-FFF2-40B4-BE49-F238E27FC236}">
                  <a16:creationId xmlns:a16="http://schemas.microsoft.com/office/drawing/2014/main" xmlns="" id="{50465F51-E7E5-414D-A779-60E178659C01}"/>
                </a:ext>
              </a:extLst>
            </p:cNvPr>
            <p:cNvSpPr/>
            <p:nvPr/>
          </p:nvSpPr>
          <p:spPr>
            <a:xfrm>
              <a:off x="7036671" y="1631735"/>
              <a:ext cx="1135118" cy="44353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  <a:p>
              <a:pPr algn="ctr"/>
              <a:endParaRPr lang="en-US" sz="800" dirty="0"/>
            </a:p>
          </p:txBody>
        </p:sp>
        <p:sp>
          <p:nvSpPr>
            <p:cNvPr id="124" name="Rectangle: Rounded Corners 20">
              <a:extLst>
                <a:ext uri="{FF2B5EF4-FFF2-40B4-BE49-F238E27FC236}">
                  <a16:creationId xmlns:a16="http://schemas.microsoft.com/office/drawing/2014/main" xmlns="" id="{94CF6F5E-A7B1-4075-A28F-DD8F88AB84DE}"/>
                </a:ext>
              </a:extLst>
            </p:cNvPr>
            <p:cNvSpPr/>
            <p:nvPr/>
          </p:nvSpPr>
          <p:spPr>
            <a:xfrm>
              <a:off x="7084045" y="1800734"/>
              <a:ext cx="1040369" cy="409736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File Server</a:t>
              </a:r>
            </a:p>
            <a:p>
              <a:pPr algn="ctr"/>
              <a:r>
                <a:rPr lang="en-US" sz="800" dirty="0"/>
                <a:t>(active)</a:t>
              </a:r>
            </a:p>
          </p:txBody>
        </p:sp>
      </p:grpSp>
      <p:sp>
        <p:nvSpPr>
          <p:cNvPr id="77" name="Can 76"/>
          <p:cNvSpPr/>
          <p:nvPr/>
        </p:nvSpPr>
        <p:spPr>
          <a:xfrm>
            <a:off x="4079221" y="252599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78" name="Can 77"/>
          <p:cNvSpPr/>
          <p:nvPr/>
        </p:nvSpPr>
        <p:spPr>
          <a:xfrm>
            <a:off x="4757665" y="2537025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79" name="Can 78"/>
          <p:cNvSpPr/>
          <p:nvPr/>
        </p:nvSpPr>
        <p:spPr>
          <a:xfrm>
            <a:off x="4084753" y="4285887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0" name="Can 79"/>
          <p:cNvSpPr/>
          <p:nvPr/>
        </p:nvSpPr>
        <p:spPr>
          <a:xfrm>
            <a:off x="4763197" y="4296913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1" name="Can 80"/>
          <p:cNvSpPr/>
          <p:nvPr/>
        </p:nvSpPr>
        <p:spPr>
          <a:xfrm>
            <a:off x="4079221" y="605248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2" name="Can 81"/>
          <p:cNvSpPr/>
          <p:nvPr/>
        </p:nvSpPr>
        <p:spPr>
          <a:xfrm>
            <a:off x="4757665" y="6063514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3" name="Can 82"/>
          <p:cNvSpPr/>
          <p:nvPr/>
        </p:nvSpPr>
        <p:spPr>
          <a:xfrm>
            <a:off x="6891193" y="252599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4" name="Can 83"/>
          <p:cNvSpPr/>
          <p:nvPr/>
        </p:nvSpPr>
        <p:spPr>
          <a:xfrm>
            <a:off x="7569639" y="2537025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5" name="Can 84"/>
          <p:cNvSpPr/>
          <p:nvPr/>
        </p:nvSpPr>
        <p:spPr>
          <a:xfrm>
            <a:off x="6896725" y="4285887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6" name="Can 85"/>
          <p:cNvSpPr/>
          <p:nvPr/>
        </p:nvSpPr>
        <p:spPr>
          <a:xfrm>
            <a:off x="7575171" y="4296913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87" name="Can 86"/>
          <p:cNvSpPr/>
          <p:nvPr/>
        </p:nvSpPr>
        <p:spPr>
          <a:xfrm>
            <a:off x="6891193" y="6052489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Image repo</a:t>
            </a:r>
          </a:p>
        </p:txBody>
      </p:sp>
      <p:sp>
        <p:nvSpPr>
          <p:cNvPr id="88" name="Can 87"/>
          <p:cNvSpPr/>
          <p:nvPr/>
        </p:nvSpPr>
        <p:spPr>
          <a:xfrm>
            <a:off x="7569639" y="6063514"/>
            <a:ext cx="574099" cy="5269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7" dirty="0"/>
              <a:t>App Catalog</a:t>
            </a:r>
          </a:p>
        </p:txBody>
      </p:sp>
      <p:sp>
        <p:nvSpPr>
          <p:cNvPr id="125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4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indent="0">
              <a:lnSpc>
                <a:spcPct val="90000"/>
              </a:lnSpc>
              <a:defRPr sz="4400"/>
            </a:lvl2pPr>
            <a:lvl3pPr indent="0">
              <a:lnSpc>
                <a:spcPct val="90000"/>
              </a:lnSpc>
              <a:defRPr sz="4400"/>
            </a:lvl3pPr>
            <a:lvl4pPr indent="0">
              <a:lnSpc>
                <a:spcPct val="90000"/>
              </a:lnSpc>
              <a:defRPr sz="4400"/>
            </a:lvl4pPr>
            <a:lvl5pPr indent="0">
              <a:lnSpc>
                <a:spcPct val="90000"/>
              </a:lnSpc>
              <a:defRPr sz="4400"/>
            </a:lvl5pPr>
            <a:lvl6pPr indent="0">
              <a:lnSpc>
                <a:spcPct val="90000"/>
              </a:lnSpc>
              <a:defRPr sz="4400"/>
            </a:lvl6pPr>
            <a:lvl7pPr indent="0">
              <a:lnSpc>
                <a:spcPct val="90000"/>
              </a:lnSpc>
              <a:defRPr sz="4400"/>
            </a:lvl7pPr>
            <a:lvl8pPr indent="0">
              <a:lnSpc>
                <a:spcPct val="90000"/>
              </a:lnSpc>
              <a:defRPr sz="4400"/>
            </a:lvl8pPr>
            <a:lvl9pPr indent="0">
              <a:lnSpc>
                <a:spcPct val="90000"/>
              </a:lnSpc>
              <a:defRPr sz="4400"/>
            </a:lvl9pPr>
          </a:lstStyle>
          <a:p>
            <a:r>
              <a:rPr lang="en-US" dirty="0"/>
              <a:t>Step 1.2 </a:t>
            </a:r>
            <a:r>
              <a:rPr lang="mr-IN" dirty="0"/>
              <a:t>–</a:t>
            </a:r>
            <a:r>
              <a:rPr lang="en-US" dirty="0"/>
              <a:t> Platform type and needs</a:t>
            </a:r>
          </a:p>
        </p:txBody>
      </p:sp>
    </p:spTree>
    <p:extLst>
      <p:ext uri="{BB962C8B-B14F-4D97-AF65-F5344CB8AC3E}">
        <p14:creationId xmlns:p14="http://schemas.microsoft.com/office/powerpoint/2010/main" val="19013439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https://mail.notes.na.collabserv.com/livemail/0/83cf8ceeac79482c00257f41007cdd6d/Body/M3?OpenElement&amp;cid=913010082895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5A6464"/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8309" y="612317"/>
            <a:ext cx="11705433" cy="5507783"/>
            <a:chOff x="186231" y="781522"/>
            <a:chExt cx="8779075" cy="4130837"/>
          </a:xfrm>
        </p:grpSpPr>
        <p:sp>
          <p:nvSpPr>
            <p:cNvPr id="20" name="Rectangle 19"/>
            <p:cNvSpPr/>
            <p:nvPr/>
          </p:nvSpPr>
          <p:spPr bwMode="auto">
            <a:xfrm>
              <a:off x="4667944" y="2968143"/>
              <a:ext cx="4297362" cy="1944216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dirty="0">
                  <a:solidFill>
                    <a:srgbClr val="323C3C">
                      <a:lumMod val="75000"/>
                    </a:srgbClr>
                  </a:solidFill>
                </a:rPr>
                <a:t>Production </a:t>
              </a:r>
              <a:r>
                <a:rPr lang="en-US" sz="2000" b="1" dirty="0" smtClean="0">
                  <a:solidFill>
                    <a:srgbClr val="323C3C">
                      <a:lumMod val="75000"/>
                    </a:srgbClr>
                  </a:solidFill>
                </a:rPr>
                <a:t>requirements</a:t>
              </a:r>
              <a:endParaRPr lang="en-US" sz="2000" b="1" dirty="0">
                <a:solidFill>
                  <a:srgbClr val="323C3C">
                    <a:lumMod val="75000"/>
                  </a:srgbClr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86231" y="2968143"/>
              <a:ext cx="4297362" cy="1944216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2000" b="1" dirty="0" smtClean="0">
                  <a:solidFill>
                    <a:srgbClr val="323C3C">
                      <a:lumMod val="75000"/>
                    </a:srgbClr>
                  </a:solidFill>
                </a:rPr>
                <a:t>Topology and placement</a:t>
              </a:r>
              <a:endParaRPr lang="en-US" sz="2000" b="1" dirty="0">
                <a:solidFill>
                  <a:srgbClr val="323C3C">
                    <a:lumMod val="75000"/>
                  </a:srgbClr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88466" y="869912"/>
              <a:ext cx="4297362" cy="1944216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algn="r"/>
              <a:r>
                <a:rPr lang="en-US" sz="2000" b="1" dirty="0" smtClean="0">
                  <a:solidFill>
                    <a:srgbClr val="3F6F92"/>
                  </a:solidFill>
                </a:rPr>
                <a:t>Workload segmentation and isolation</a:t>
              </a:r>
              <a:endParaRPr lang="en-US" sz="2000" b="1" dirty="0">
                <a:solidFill>
                  <a:srgbClr val="3F6F92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4667944" y="869912"/>
              <a:ext cx="4297362" cy="1944216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2000" b="1" dirty="0">
                  <a:solidFill>
                    <a:srgbClr val="323C3C">
                      <a:lumMod val="75000"/>
                    </a:srgbClr>
                  </a:solidFill>
                </a:rPr>
                <a:t>Workloads </a:t>
              </a:r>
              <a:r>
                <a:rPr lang="en-US" sz="2000" b="1" dirty="0" smtClean="0">
                  <a:solidFill>
                    <a:srgbClr val="323C3C">
                      <a:lumMod val="75000"/>
                    </a:srgbClr>
                  </a:solidFill>
                </a:rPr>
                <a:t>types</a:t>
              </a:r>
              <a:endParaRPr lang="en-US" sz="2000" b="1" dirty="0">
                <a:solidFill>
                  <a:srgbClr val="323C3C">
                    <a:lumMod val="75000"/>
                  </a:srgbClr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798096" y="781522"/>
              <a:ext cx="1095318" cy="677606"/>
              <a:chOff x="7508440" y="-3944"/>
              <a:chExt cx="1095318" cy="677606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08440" y="99263"/>
                <a:ext cx="471191" cy="47119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926152" y="-3944"/>
                <a:ext cx="677606" cy="6776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215" y="2411206"/>
            <a:ext cx="5377813" cy="8608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041" y="1343683"/>
            <a:ext cx="502255" cy="5022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24576" y="1557635"/>
            <a:ext cx="859669" cy="6447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0503" y="1698930"/>
            <a:ext cx="419813" cy="4198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6723" y="1883436"/>
            <a:ext cx="419813" cy="4198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6475" y="1698930"/>
            <a:ext cx="419813" cy="41981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0594" y="1325972"/>
            <a:ext cx="880905" cy="58286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6091" y="4312765"/>
            <a:ext cx="1149909" cy="12116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6" name="Group 45"/>
          <p:cNvGrpSpPr/>
          <p:nvPr/>
        </p:nvGrpSpPr>
        <p:grpSpPr>
          <a:xfrm>
            <a:off x="8911067" y="3870871"/>
            <a:ext cx="1287228" cy="510247"/>
            <a:chOff x="6972216" y="3493008"/>
            <a:chExt cx="965421" cy="3826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tangle 44"/>
            <p:cNvSpPr/>
            <p:nvPr/>
          </p:nvSpPr>
          <p:spPr>
            <a:xfrm>
              <a:off x="6972216" y="3493008"/>
              <a:ext cx="825880" cy="29414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6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34463" y="3533818"/>
              <a:ext cx="825880" cy="29414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6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11757" y="3581548"/>
              <a:ext cx="825880" cy="29414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6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5577" y="4185020"/>
            <a:ext cx="648011" cy="6480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9" name="Elbow Connector 58"/>
          <p:cNvCxnSpPr>
            <a:stCxn id="48" idx="3"/>
            <a:endCxn id="45" idx="1"/>
          </p:cNvCxnSpPr>
          <p:nvPr/>
        </p:nvCxnSpPr>
        <p:spPr>
          <a:xfrm flipV="1">
            <a:off x="7906000" y="4066969"/>
            <a:ext cx="1005067" cy="85163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48" idx="3"/>
            <a:endCxn id="47" idx="1"/>
          </p:cNvCxnSpPr>
          <p:nvPr/>
        </p:nvCxnSpPr>
        <p:spPr>
          <a:xfrm flipV="1">
            <a:off x="7906001" y="4509026"/>
            <a:ext cx="2999577" cy="40957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3640" y="4775778"/>
            <a:ext cx="1041689" cy="9336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3" name="Elbow Connector 32"/>
          <p:cNvCxnSpPr>
            <a:stCxn id="48" idx="3"/>
            <a:endCxn id="32" idx="1"/>
          </p:cNvCxnSpPr>
          <p:nvPr/>
        </p:nvCxnSpPr>
        <p:spPr>
          <a:xfrm>
            <a:off x="7906001" y="4918599"/>
            <a:ext cx="2087639" cy="324005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9113042" y="5414956"/>
            <a:ext cx="634796" cy="583400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9" name="Elbow Connector 48"/>
          <p:cNvCxnSpPr>
            <a:stCxn id="48" idx="3"/>
            <a:endCxn id="24" idx="2"/>
          </p:cNvCxnSpPr>
          <p:nvPr/>
        </p:nvCxnSpPr>
        <p:spPr>
          <a:xfrm>
            <a:off x="7906001" y="4918600"/>
            <a:ext cx="1207041" cy="788057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992" y="3925284"/>
            <a:ext cx="4519212" cy="2151558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2196" y="1157321"/>
            <a:ext cx="3754120" cy="20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30</a:t>
            </a:fld>
            <a:endParaRPr lang="en-US">
              <a:solidFill>
                <a:srgbClr val="6D777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3433" y="4568979"/>
            <a:ext cx="1981779" cy="114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One pod</a:t>
            </a:r>
            <a:br>
              <a:rPr lang="en-US" sz="1500"/>
            </a:br>
            <a:r>
              <a:rPr lang="en-US" sz="1333" i="1"/>
              <a:t>Good for development. Single pod with single log. Can fail over using same persistent volume</a:t>
            </a:r>
            <a:endParaRPr lang="en-US" sz="1500"/>
          </a:p>
        </p:txBody>
      </p:sp>
      <p:sp>
        <p:nvSpPr>
          <p:cNvPr id="7" name="Rectangle 6"/>
          <p:cNvSpPr/>
          <p:nvPr/>
        </p:nvSpPr>
        <p:spPr>
          <a:xfrm>
            <a:off x="1712926" y="3971354"/>
            <a:ext cx="1262792" cy="330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259"/>
            <a:r>
              <a:rPr lang="en-US" sz="1467">
                <a:solidFill>
                  <a:srgbClr val="1D3649"/>
                </a:solidFill>
              </a:rPr>
              <a:t>Pod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486037" y="4568980"/>
            <a:ext cx="2104435" cy="114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Multiple Pods</a:t>
            </a:r>
            <a:br>
              <a:rPr lang="en-US" sz="1500"/>
            </a:br>
            <a:r>
              <a:rPr lang="en-US" sz="1333" i="1"/>
              <a:t>Multiple pods in a replica set. One pod fails, load balance to 2nd pod with no downtime</a:t>
            </a:r>
            <a:endParaRPr lang="en-US" sz="1500"/>
          </a:p>
        </p:txBody>
      </p:sp>
      <p:sp>
        <p:nvSpPr>
          <p:cNvPr id="16" name="Rectangle 15"/>
          <p:cNvSpPr/>
          <p:nvPr/>
        </p:nvSpPr>
        <p:spPr>
          <a:xfrm>
            <a:off x="7423383" y="4568980"/>
            <a:ext cx="3368184" cy="9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/>
              <a:t>Multiple Services</a:t>
            </a:r>
            <a:br>
              <a:rPr lang="en-US" sz="1500"/>
            </a:br>
            <a:r>
              <a:rPr lang="en-US" sz="1333" i="1"/>
              <a:t>Multiple services with a load balancer allows each replica set to run in a separate name space, cluster, even data center</a:t>
            </a:r>
            <a:endParaRPr lang="en-US" sz="1500"/>
          </a:p>
        </p:txBody>
      </p:sp>
      <p:sp>
        <p:nvSpPr>
          <p:cNvPr id="20" name="Rectangle 19"/>
          <p:cNvSpPr/>
          <p:nvPr/>
        </p:nvSpPr>
        <p:spPr>
          <a:xfrm>
            <a:off x="8447984" y="1915677"/>
            <a:ext cx="1508103" cy="3271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607259"/>
            <a:r>
              <a:rPr lang="en-US" sz="1400">
                <a:solidFill>
                  <a:schemeClr val="bg1"/>
                </a:solidFill>
              </a:rPr>
              <a:t>Load Balancer</a:t>
            </a:r>
          </a:p>
        </p:txBody>
      </p:sp>
      <p:cxnSp>
        <p:nvCxnSpPr>
          <p:cNvPr id="24" name="Straight Arrow Connector 23"/>
          <p:cNvCxnSpPr>
            <a:stCxn id="20" idx="2"/>
            <a:endCxn id="44" idx="0"/>
          </p:cNvCxnSpPr>
          <p:nvPr/>
        </p:nvCxnSpPr>
        <p:spPr>
          <a:xfrm>
            <a:off x="9202035" y="2242786"/>
            <a:ext cx="755676" cy="6134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36" idx="0"/>
          </p:cNvCxnSpPr>
          <p:nvPr/>
        </p:nvCxnSpPr>
        <p:spPr>
          <a:xfrm flipH="1">
            <a:off x="8209996" y="2242785"/>
            <a:ext cx="992039" cy="61151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4547822" y="2454659"/>
            <a:ext cx="1651151" cy="2114321"/>
            <a:chOff x="5457386" y="2945590"/>
            <a:chExt cx="1981381" cy="2537185"/>
          </a:xfrm>
        </p:grpSpPr>
        <p:grpSp>
          <p:nvGrpSpPr>
            <p:cNvPr id="29" name="Group 28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94162" y="2466907"/>
            <a:ext cx="1651151" cy="2114321"/>
            <a:chOff x="5457386" y="2945590"/>
            <a:chExt cx="1981381" cy="2537185"/>
          </a:xfrm>
        </p:grpSpPr>
        <p:grpSp>
          <p:nvGrpSpPr>
            <p:cNvPr id="35" name="Group 34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36" name="Rectangle 35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141877" y="2468859"/>
            <a:ext cx="1651151" cy="2114321"/>
            <a:chOff x="5457386" y="2945590"/>
            <a:chExt cx="1981381" cy="2537185"/>
          </a:xfrm>
        </p:grpSpPr>
        <p:grpSp>
          <p:nvGrpSpPr>
            <p:cNvPr id="43" name="Group 42"/>
            <p:cNvGrpSpPr/>
            <p:nvPr/>
          </p:nvGrpSpPr>
          <p:grpSpPr>
            <a:xfrm>
              <a:off x="5531525" y="3764613"/>
              <a:ext cx="1809724" cy="1556074"/>
              <a:chOff x="5531525" y="3764613"/>
              <a:chExt cx="1809724" cy="155607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531525" y="3764613"/>
                <a:ext cx="1809724" cy="155607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 defTabSz="607259"/>
                <a:r>
                  <a:rPr lang="en-US" sz="1400">
                    <a:solidFill>
                      <a:schemeClr val="bg1"/>
                    </a:solidFill>
                  </a:rPr>
                  <a:t>Replica Set</a:t>
                </a: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  <a:p>
                <a:pPr algn="ctr" defTabSz="607259"/>
                <a:endParaRPr lang="en-US" sz="1400">
                  <a:solidFill>
                    <a:srgbClr val="1D3649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678712" y="4213160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678712" y="4761488"/>
                <a:ext cx="1515350" cy="39711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7259"/>
                <a:r>
                  <a:rPr lang="en-US" sz="1467">
                    <a:solidFill>
                      <a:srgbClr val="1D3649"/>
                    </a:solidFill>
                  </a:rPr>
                  <a:t>Pod</a:t>
                </a: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5678712" y="3410465"/>
              <a:ext cx="1515350" cy="259122"/>
            </a:xfrm>
            <a:prstGeom prst="rect">
              <a:avLst/>
            </a:prstGeom>
            <a:solidFill>
              <a:srgbClr val="A7D6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7259"/>
              <a:r>
                <a:rPr lang="en-US" sz="1467">
                  <a:solidFill>
                    <a:srgbClr val="1D3649"/>
                  </a:solidFill>
                </a:rPr>
                <a:t>Service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484208" y="3015049"/>
              <a:ext cx="1954559" cy="2467726"/>
            </a:xfrm>
            <a:prstGeom prst="rect">
              <a:avLst/>
            </a:prstGeom>
            <a:noFill/>
            <a:ln w="31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607259"/>
              <a:endParaRPr lang="en-US" sz="1400">
                <a:solidFill>
                  <a:srgbClr val="1D3649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57386" y="2945590"/>
              <a:ext cx="1071831" cy="32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67">
                  <a:solidFill>
                    <a:schemeClr val="tx1">
                      <a:lumMod val="50000"/>
                    </a:schemeClr>
                  </a:solidFill>
                </a:rPr>
                <a:t>Namespace</a:t>
              </a:r>
            </a:p>
          </p:txBody>
        </p:sp>
      </p:grpSp>
      <p:sp>
        <p:nvSpPr>
          <p:cNvPr id="50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nl-BE" dirty="0"/>
              <a:t>Step 1.3 </a:t>
            </a:r>
            <a:r>
              <a:rPr lang="mr-IN" dirty="0"/>
              <a:t>–</a:t>
            </a:r>
            <a:r>
              <a:rPr lang="nl-BE" dirty="0"/>
              <a:t> Cluster Requirements and placement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144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473578" y="3343334"/>
            <a:ext cx="5537022" cy="2295543"/>
            <a:chOff x="157427" y="5057854"/>
            <a:chExt cx="4166601" cy="2754651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157427" y="5057854"/>
              <a:ext cx="4166600" cy="611580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35" eaLnBrk="0"/>
              <a:r>
                <a:rPr lang="en-US" altLang="zh-CN" sz="2000" b="1" dirty="0">
                  <a:solidFill>
                    <a:prstClr val="white"/>
                  </a:solidFill>
                  <a:ea typeface="SimSun" pitchFamily="2" charset="-122"/>
                </a:rPr>
                <a:t>Cores &amp; CPUs</a:t>
              </a:r>
            </a:p>
          </p:txBody>
        </p:sp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157427" y="5667252"/>
              <a:ext cx="4166601" cy="2145253"/>
            </a:xfrm>
            <a:prstGeom prst="rect">
              <a:avLst/>
            </a:prstGeom>
            <a:solidFill>
              <a:schemeClr val="accent4">
                <a:lumMod val="50000"/>
                <a:lumOff val="50000"/>
                <a:alpha val="5000"/>
              </a:schemeClr>
            </a:solidFill>
            <a:ln w="3175">
              <a:solidFill>
                <a:srgbClr val="91A1AA"/>
              </a:solidFill>
            </a:ln>
          </p:spPr>
          <p:txBody>
            <a:bodyPr lIns="53340" tIns="76200" bIns="76200"/>
            <a:lstStyle/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Helvetica Neue Light"/>
                  <a:ea typeface="Helvetica Neue Light"/>
                  <a:cs typeface="Helvetica Neue Light"/>
                </a:rPr>
                <a:t>If you and your customer are able to determine the number of </a:t>
              </a:r>
              <a:r>
                <a:rPr lang="en-GB" sz="1500" b="1" i="1" dirty="0">
                  <a:latin typeface="Helvetica Neue Light"/>
                  <a:ea typeface="Helvetica Neue Light"/>
                  <a:cs typeface="Helvetica Neue Light"/>
                </a:rPr>
                <a:t>VPCs (cores, CPUs)</a:t>
              </a:r>
              <a:r>
                <a:rPr lang="en-GB" sz="1500" dirty="0">
                  <a:latin typeface="Helvetica Neue Light"/>
                  <a:ea typeface="Helvetica Neue Light"/>
                  <a:cs typeface="Helvetica Neue Light"/>
                </a:rPr>
                <a:t>, you can generate a basic quote. 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Helvetica Neue Light"/>
                  <a:ea typeface="Helvetica Neue Light"/>
                  <a:cs typeface="Helvetica Neue Light"/>
                </a:rPr>
                <a:t>You can also use these figures (# VMs &amp; Total CPU) to do a conversion to nodes &amp; pods for determining the customer’s container architecture. </a:t>
              </a:r>
              <a:endParaRPr lang="en-GB" sz="1333" dirty="0">
                <a:latin typeface="Helvetica Neue Light"/>
                <a:ea typeface="Helvetica Neue Light"/>
                <a:cs typeface="Helvetica Neue Ligh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54000" y="957312"/>
            <a:ext cx="117137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u="sng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80985" indent="-380985">
              <a:buFont typeface="+mj-lt"/>
              <a:buAutoNum type="arabicPeriod"/>
            </a:pP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What is the CPU &amp; memory footprint of the workloads?  [size of compute environment = # CPUs</a:t>
            </a: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]</a:t>
            </a:r>
            <a:endParaRPr lang="en-US" sz="20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380985" indent="-380985">
              <a:buFont typeface="+mj-lt"/>
              <a:buAutoNum type="arabicPeriod"/>
            </a:pPr>
            <a:r>
              <a:rPr lang="en-US" sz="2000" dirty="0">
                <a:latin typeface="Helvetica Neue" charset="0"/>
              </a:rPr>
              <a:t>How many nodes does your cluster need? How many pods? </a:t>
            </a:r>
          </a:p>
          <a:p>
            <a:pPr marL="380985" indent="-380985">
              <a:buFont typeface="+mj-lt"/>
              <a:buAutoNum type="arabicPeriod"/>
            </a:pPr>
            <a:r>
              <a:rPr lang="en-US" sz="2000" dirty="0" smtClean="0">
                <a:latin typeface="Helvetica Neue" charset="0"/>
                <a:ea typeface="Helvetica Neue" charset="0"/>
                <a:cs typeface="Helvetica Neue" charset="0"/>
              </a:rPr>
              <a:t>How </a:t>
            </a:r>
            <a:r>
              <a:rPr lang="en-US" sz="2000" dirty="0">
                <a:latin typeface="Helvetica Neue" charset="0"/>
                <a:ea typeface="Helvetica Neue" charset="0"/>
                <a:cs typeface="Helvetica Neue" charset="0"/>
              </a:rPr>
              <a:t>many cores or virtual cores will your cluster use? </a:t>
            </a:r>
          </a:p>
        </p:txBody>
      </p:sp>
      <p:sp>
        <p:nvSpPr>
          <p:cNvPr id="23" name="Triangle 22"/>
          <p:cNvSpPr/>
          <p:nvPr/>
        </p:nvSpPr>
        <p:spPr>
          <a:xfrm rot="16200000" flipV="1">
            <a:off x="5658922" y="4507970"/>
            <a:ext cx="837220" cy="359306"/>
          </a:xfrm>
          <a:prstGeom prst="triangle">
            <a:avLst/>
          </a:pr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3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8389" y="3343334"/>
            <a:ext cx="5537022" cy="2295543"/>
            <a:chOff x="157427" y="5057854"/>
            <a:chExt cx="4166601" cy="2754651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7427" y="5057854"/>
              <a:ext cx="4166600" cy="611580"/>
            </a:xfrm>
            <a:prstGeom prst="rect">
              <a:avLst/>
            </a:prstGeom>
            <a:solidFill>
              <a:schemeClr val="accent4">
                <a:lumMod val="50000"/>
                <a:lumOff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35" eaLnBrk="0"/>
              <a:r>
                <a:rPr lang="en-US" altLang="zh-CN" sz="2000" b="1" dirty="0">
                  <a:solidFill>
                    <a:prstClr val="white"/>
                  </a:solidFill>
                  <a:ea typeface="SimSun" pitchFamily="2" charset="-122"/>
                </a:rPr>
                <a:t>Nodes &amp; Pods</a:t>
              </a: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157427" y="5667252"/>
              <a:ext cx="4166601" cy="2145253"/>
            </a:xfrm>
            <a:prstGeom prst="rect">
              <a:avLst/>
            </a:prstGeom>
            <a:solidFill>
              <a:srgbClr val="5592DA">
                <a:alpha val="5000"/>
              </a:srgbClr>
            </a:solidFill>
            <a:ln w="3175">
              <a:solidFill>
                <a:srgbClr val="91A1AA"/>
              </a:solidFill>
            </a:ln>
          </p:spPr>
          <p:txBody>
            <a:bodyPr lIns="53340" tIns="76200" bIns="76200"/>
            <a:lstStyle/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>
                  <a:latin typeface="Helvetica Neue Light"/>
                  <a:ea typeface="Helvetica Neue Light"/>
                  <a:cs typeface="Helvetica Neue Light"/>
                </a:rPr>
                <a:t>Use this formula to calculate the amount of nodes needed:    </a:t>
              </a:r>
              <a:r>
                <a:rPr lang="en-GB" sz="1500" b="1" i="1" dirty="0">
                  <a:latin typeface="Helvetica Neue Light"/>
                  <a:ea typeface="Helvetica Neue Light"/>
                  <a:cs typeface="Helvetica Neue Light"/>
                </a:rPr>
                <a:t>Expected # Pods in Cluster / # of Pods per Node </a:t>
              </a:r>
            </a:p>
            <a:p>
              <a:pPr marL="285739" indent="-285739">
                <a:spcBef>
                  <a:spcPts val="800"/>
                </a:spcBef>
                <a:buClr>
                  <a:prstClr val="black"/>
                </a:buClr>
                <a:buFont typeface="Arial" charset="0"/>
                <a:buChar char="•"/>
                <a:defRPr/>
              </a:pPr>
              <a:r>
                <a:rPr lang="en-GB" sz="1500" dirty="0" smtClean="0">
                  <a:latin typeface="Helvetica Neue Light"/>
                  <a:ea typeface="Helvetica Neue Light"/>
                  <a:cs typeface="Helvetica Neue Light"/>
                </a:rPr>
                <a:t>Once </a:t>
              </a:r>
              <a:r>
                <a:rPr lang="en-GB" sz="1500" dirty="0">
                  <a:latin typeface="Helvetica Neue Light"/>
                  <a:ea typeface="Helvetica Neue Light"/>
                  <a:cs typeface="Helvetica Neue Light"/>
                </a:rPr>
                <a:t>you’ve determined the number nodes needed, you can allocate the total CPU needed amongst these nodes (along with other resources like storage) to illustrate the architecture</a:t>
              </a:r>
            </a:p>
          </p:txBody>
        </p:sp>
      </p:grpSp>
      <p:sp>
        <p:nvSpPr>
          <p:cNvPr id="25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dirty="0">
                <a:sym typeface="HelvNeue Bold for IBM"/>
              </a:rPr>
              <a:t>Step 2: Quantify CPUs/cores, nodes &amp; pods</a:t>
            </a:r>
            <a:endParaRPr lang="en-US" dirty="0">
              <a:solidFill>
                <a:schemeClr val="tx1"/>
              </a:solidFill>
              <a:sym typeface="HelvNeue Bold for IBM"/>
            </a:endParaRPr>
          </a:p>
        </p:txBody>
      </p:sp>
    </p:spTree>
    <p:extLst>
      <p:ext uri="{BB962C8B-B14F-4D97-AF65-F5344CB8AC3E}">
        <p14:creationId xmlns:p14="http://schemas.microsoft.com/office/powerpoint/2010/main" val="117762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Straight Connector 195"/>
          <p:cNvCxnSpPr/>
          <p:nvPr/>
        </p:nvCxnSpPr>
        <p:spPr>
          <a:xfrm flipV="1">
            <a:off x="2323523" y="1361091"/>
            <a:ext cx="4069516" cy="1161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2591175" y="1378835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3823463" y="1372703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5294687" y="1362171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8296675" y="1372703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9744387" y="1361091"/>
            <a:ext cx="0" cy="39406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4111627" y="4660992"/>
            <a:ext cx="0" cy="243944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E145DF-DEDB-4E6F-9F14-127153443835}"/>
              </a:ext>
            </a:extLst>
          </p:cNvPr>
          <p:cNvCxnSpPr>
            <a:cxnSpLocks/>
          </p:cNvCxnSpPr>
          <p:nvPr/>
        </p:nvCxnSpPr>
        <p:spPr>
          <a:xfrm>
            <a:off x="0" y="805408"/>
            <a:ext cx="12192000" cy="1137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6201" y="1129466"/>
            <a:ext cx="11977977" cy="5629959"/>
          </a:xfrm>
          <a:prstGeom prst="rect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kern="12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969078" y="5850996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LDAP</a:t>
            </a: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1789823" y="5850995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 err="1">
                <a:solidFill>
                  <a:prstClr val="white"/>
                </a:solidFill>
              </a:rPr>
              <a:t>vRA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2" name="Oval 61"/>
          <p:cNvSpPr>
            <a:spLocks noChangeAspect="1"/>
          </p:cNvSpPr>
          <p:nvPr/>
        </p:nvSpPr>
        <p:spPr>
          <a:xfrm>
            <a:off x="9675648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Server</a:t>
            </a: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2610320" y="5850992"/>
            <a:ext cx="788229" cy="7882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Monitor-</a:t>
            </a:r>
            <a:r>
              <a:rPr lang="en-US" sz="1000" kern="1200" dirty="0" err="1">
                <a:solidFill>
                  <a:prstClr val="white"/>
                </a:solidFill>
              </a:rPr>
              <a:t>ing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150767" y="58509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SIEM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(</a:t>
            </a:r>
            <a:r>
              <a:rPr lang="en-US" sz="1000" kern="1200" dirty="0" err="1">
                <a:solidFill>
                  <a:prstClr val="white"/>
                </a:solidFill>
              </a:rPr>
              <a:t>Qradar</a:t>
            </a:r>
            <a:r>
              <a:rPr lang="en-US" sz="1000" kern="1200" dirty="0">
                <a:solidFill>
                  <a:prstClr val="white"/>
                </a:solidFill>
              </a:rPr>
              <a:t>)</a:t>
            </a:r>
          </a:p>
        </p:txBody>
      </p:sp>
      <p:sp>
        <p:nvSpPr>
          <p:cNvPr id="69" name="Oval 68"/>
          <p:cNvSpPr>
            <a:spLocks noChangeAspect="1"/>
          </p:cNvSpPr>
          <p:nvPr/>
        </p:nvSpPr>
        <p:spPr>
          <a:xfrm>
            <a:off x="11256470" y="5854494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Update Server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RHSS</a:t>
            </a: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10470380" y="5854494"/>
            <a:ext cx="788229" cy="7882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Endpoint </a:t>
            </a:r>
            <a:r>
              <a:rPr lang="en-US" sz="1000" kern="1200" dirty="0" err="1">
                <a:solidFill>
                  <a:prstClr val="white"/>
                </a:solidFill>
              </a:rPr>
              <a:t>mgnt</a:t>
            </a:r>
            <a:endParaRPr lang="en-US" sz="1000" kern="1200" dirty="0">
              <a:solidFill>
                <a:prstClr val="white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3477638" y="4762810"/>
            <a:ext cx="2687927" cy="1956969"/>
            <a:chOff x="428188" y="2704876"/>
            <a:chExt cx="2720228" cy="2232194"/>
          </a:xfrm>
        </p:grpSpPr>
        <p:grpSp>
          <p:nvGrpSpPr>
            <p:cNvPr id="183" name="Group 18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File Server Type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PVN_FILE_SERVER</a:t>
                  </a:r>
                </a:p>
              </p:txBody>
            </p:sp>
          </p:grpSp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84" name="Rounded Rectangle 183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2-6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E3A91EB-3B42-4959-89ED-1B5B5A025ACB}"/>
              </a:ext>
            </a:extLst>
          </p:cNvPr>
          <p:cNvSpPr txBox="1"/>
          <p:nvPr/>
        </p:nvSpPr>
        <p:spPr>
          <a:xfrm>
            <a:off x="1430510" y="834309"/>
            <a:ext cx="11475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Intranet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20095" y="4654566"/>
            <a:ext cx="11149119" cy="972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793899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136542" y="1634914"/>
            <a:ext cx="1616277" cy="2821405"/>
            <a:chOff x="428188" y="2704876"/>
            <a:chExt cx="2720228" cy="2232194"/>
          </a:xfrm>
        </p:grpSpPr>
        <p:grpSp>
          <p:nvGrpSpPr>
            <p:cNvPr id="66" name="Group 65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Tech </a:t>
                  </a:r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Shared </a:t>
                  </a:r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File Systems</a:t>
                  </a: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Network specifications Connectivity</a:t>
                  </a:r>
                  <a:endParaRPr lang="en-US" sz="1000" b="1" kern="1200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PVN_BOOT</a:t>
                  </a:r>
                </a:p>
              </p:txBody>
            </p:sp>
          </p:grp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67" name="Rounded Rectangle 66"/>
            <p:cNvSpPr/>
            <p:nvPr/>
          </p:nvSpPr>
          <p:spPr>
            <a:xfrm>
              <a:off x="2262700" y="2739902"/>
              <a:ext cx="437573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1/2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3457462" y="1634914"/>
            <a:ext cx="1638024" cy="2821405"/>
            <a:chOff x="428188" y="2704876"/>
            <a:chExt cx="2720228" cy="2232194"/>
          </a:xfrm>
        </p:grpSpPr>
        <p:grpSp>
          <p:nvGrpSpPr>
            <p:cNvPr id="97" name="Group 96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Tech </a:t>
                  </a:r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specifications</a:t>
                  </a:r>
                </a:p>
                <a:p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Connectivity</a:t>
                  </a:r>
                  <a:endParaRPr lang="en-US" sz="1000" b="1" kern="1200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PVN_MASTER</a:t>
                  </a:r>
                </a:p>
              </p:txBody>
            </p:sp>
          </p:grpSp>
          <p:pic>
            <p:nvPicPr>
              <p:cNvPr id="106" name="Picture 1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04" name="Rounded Rectangle 10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805455" y="1634914"/>
            <a:ext cx="1612892" cy="2821405"/>
            <a:chOff x="428188" y="2704876"/>
            <a:chExt cx="2720228" cy="2232194"/>
          </a:xfrm>
        </p:grpSpPr>
        <p:grpSp>
          <p:nvGrpSpPr>
            <p:cNvPr id="113" name="Group 112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17" name="Rectangle 116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</a:t>
                  </a:r>
                  <a:r>
                    <a:rPr lang="en-US" sz="1000" b="1" kern="1200" dirty="0" smtClean="0">
                      <a:solidFill>
                        <a:schemeClr val="bg2"/>
                      </a:solidFill>
                    </a:rPr>
                    <a:t>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endParaRPr lang="en-US" sz="1000" kern="1200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PVN_PROXY</a:t>
                  </a:r>
                </a:p>
              </p:txBody>
            </p:sp>
          </p:grp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14" name="Rounded Rectangle 113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3/5</a:t>
              </a: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136747" y="1634914"/>
            <a:ext cx="1677061" cy="2821405"/>
            <a:chOff x="428188" y="2704876"/>
            <a:chExt cx="2720228" cy="2232194"/>
          </a:xfrm>
        </p:grpSpPr>
        <p:grpSp>
          <p:nvGrpSpPr>
            <p:cNvPr id="120" name="Group 119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22" name="Group 121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Isolation specifications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PVN_WORKER</a:t>
                  </a:r>
                </a:p>
              </p:txBody>
            </p:sp>
          </p:grpSp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sp>
          <p:nvSpPr>
            <p:cNvPr id="121" name="Rounded Rectangle 120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3-n</a:t>
              </a: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7355284" y="1634914"/>
            <a:ext cx="1903827" cy="2821405"/>
            <a:chOff x="428188" y="2704876"/>
            <a:chExt cx="2720228" cy="2232194"/>
          </a:xfrm>
        </p:grpSpPr>
        <p:grpSp>
          <p:nvGrpSpPr>
            <p:cNvPr id="127" name="Group 126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29" name="Group 128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>
                      <a:solidFill>
                        <a:srgbClr val="0070C0"/>
                      </a:solidFill>
                    </a:rPr>
                    <a:t>PVN_CF_CORE</a:t>
                  </a:r>
                </a:p>
              </p:txBody>
            </p:sp>
          </p:grpSp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</p:spPr>
          </p:pic>
        </p:grpSp>
        <p:sp>
          <p:nvSpPr>
            <p:cNvPr id="128" name="Rounded Rectangle 127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 smtClean="0">
                  <a:solidFill>
                    <a:prstClr val="white"/>
                  </a:solidFill>
                </a:rPr>
                <a:t>17-n</a:t>
              </a:r>
              <a:endParaRPr lang="en-US" sz="600" kern="12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313513" y="1634914"/>
            <a:ext cx="1942956" cy="2821405"/>
            <a:chOff x="428188" y="2704876"/>
            <a:chExt cx="2720228" cy="2232194"/>
          </a:xfrm>
        </p:grpSpPr>
        <p:grpSp>
          <p:nvGrpSpPr>
            <p:cNvPr id="134" name="Group 133"/>
            <p:cNvGrpSpPr/>
            <p:nvPr/>
          </p:nvGrpSpPr>
          <p:grpSpPr>
            <a:xfrm>
              <a:off x="428188" y="2704876"/>
              <a:ext cx="2720228" cy="2232194"/>
              <a:chOff x="428188" y="2704876"/>
              <a:chExt cx="2720228" cy="2232194"/>
            </a:xfrm>
          </p:grpSpPr>
          <p:grpSp>
            <p:nvGrpSpPr>
              <p:cNvPr id="136" name="Group 135"/>
              <p:cNvGrpSpPr/>
              <p:nvPr/>
            </p:nvGrpSpPr>
            <p:grpSpPr>
              <a:xfrm>
                <a:off x="428188" y="2704876"/>
                <a:ext cx="2720228" cy="2232194"/>
                <a:chOff x="4264195" y="2352507"/>
                <a:chExt cx="2720228" cy="2232194"/>
              </a:xfrm>
            </p:grpSpPr>
            <p:sp>
              <p:nvSpPr>
                <p:cNvPr id="138" name="Rectangle 137"/>
                <p:cNvSpPr/>
                <p:nvPr/>
              </p:nvSpPr>
              <p:spPr>
                <a:xfrm>
                  <a:off x="4264195" y="2594992"/>
                  <a:ext cx="2720228" cy="19897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numCol="1" rtlCol="0" anchor="t" anchorCtr="0"/>
                <a:lstStyle/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HW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SW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Tech Components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Shared File Systems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Network specifications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Connectivity</a:t>
                  </a:r>
                </a:p>
                <a:p>
                  <a:r>
                    <a:rPr lang="en-US" sz="1000" b="1" kern="1200" dirty="0">
                      <a:solidFill>
                        <a:schemeClr val="bg2"/>
                      </a:solidFill>
                    </a:rPr>
                    <a:t>Isolation specifications</a:t>
                  </a:r>
                  <a:endParaRPr lang="en-US" sz="1000" kern="1200" dirty="0">
                    <a:solidFill>
                      <a:schemeClr val="bg2"/>
                    </a:solidFill>
                  </a:endParaRPr>
                </a:p>
              </p:txBody>
            </p:sp>
            <p:sp>
              <p:nvSpPr>
                <p:cNvPr id="139" name="Rectangle 138"/>
                <p:cNvSpPr/>
                <p:nvPr/>
              </p:nvSpPr>
              <p:spPr>
                <a:xfrm>
                  <a:off x="4264195" y="2352507"/>
                  <a:ext cx="2720228" cy="244357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000" b="1" kern="1200" dirty="0" err="1" smtClean="0">
                      <a:solidFill>
                        <a:srgbClr val="0070C0"/>
                      </a:solidFill>
                    </a:rPr>
                    <a:t>PVN_CF_Cell</a:t>
                  </a:r>
                  <a:endParaRPr lang="en-US" sz="1000" b="1" kern="1200" dirty="0">
                    <a:solidFill>
                      <a:srgbClr val="0070C0"/>
                    </a:solidFill>
                  </a:endParaRPr>
                </a:p>
              </p:txBody>
            </p:sp>
          </p:grpSp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3085" y="2739230"/>
                <a:ext cx="353568" cy="18108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</p:pic>
        </p:grpSp>
        <p:sp>
          <p:nvSpPr>
            <p:cNvPr id="135" name="Rounded Rectangle 134"/>
            <p:cNvSpPr/>
            <p:nvPr/>
          </p:nvSpPr>
          <p:spPr>
            <a:xfrm>
              <a:off x="2300248" y="2739902"/>
              <a:ext cx="400026" cy="175790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US" sz="600" kern="1200" dirty="0">
                  <a:solidFill>
                    <a:prstClr val="white"/>
                  </a:solidFill>
                </a:rPr>
                <a:t>2-n</a:t>
              </a:r>
            </a:p>
          </p:txBody>
        </p:sp>
      </p:grpSp>
      <p:cxnSp>
        <p:nvCxnSpPr>
          <p:cNvPr id="171" name="Straight Connector 170"/>
          <p:cNvCxnSpPr/>
          <p:nvPr/>
        </p:nvCxnSpPr>
        <p:spPr>
          <a:xfrm>
            <a:off x="216337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3797241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5296432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8237453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9736645" y="4451645"/>
            <a:ext cx="0" cy="201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H="1">
            <a:off x="6393039" y="5227951"/>
            <a:ext cx="909" cy="130079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6404379" y="5733466"/>
            <a:ext cx="957429" cy="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6160240" y="6016180"/>
            <a:ext cx="244139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247013" y="1249729"/>
            <a:ext cx="9738763" cy="17793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938295" y="1234418"/>
            <a:ext cx="0" cy="39406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148344" y="4695619"/>
            <a:ext cx="9268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Management 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Network</a:t>
            </a:r>
          </a:p>
          <a:p>
            <a:r>
              <a:rPr lang="en-US" sz="1000" b="1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4" name="TextBox 203"/>
          <p:cNvSpPr txBox="1"/>
          <p:nvPr/>
        </p:nvSpPr>
        <p:spPr>
          <a:xfrm>
            <a:off x="232053" y="1260417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Client Access Network</a:t>
            </a:r>
          </a:p>
          <a:p>
            <a:r>
              <a:rPr lang="en-US" sz="10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"/>
                <a:cs typeface=""/>
              </a:rPr>
              <a:t>(VLAN ...)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3841749" y="1353051"/>
            <a:ext cx="1417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Calico overlay Network</a:t>
            </a:r>
          </a:p>
        </p:txBody>
      </p:sp>
      <p:cxnSp>
        <p:nvCxnSpPr>
          <p:cNvPr id="37" name="Elbow Connector 36"/>
          <p:cNvCxnSpPr>
            <a:stCxn id="16" idx="0"/>
          </p:cNvCxnSpPr>
          <p:nvPr/>
        </p:nvCxnSpPr>
        <p:spPr>
          <a:xfrm rot="5400000" flipH="1" flipV="1">
            <a:off x="936201" y="5087984"/>
            <a:ext cx="1190003" cy="33602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edefined Process 16"/>
          <p:cNvSpPr/>
          <p:nvPr/>
        </p:nvSpPr>
        <p:spPr>
          <a:xfrm>
            <a:off x="7303864" y="4882097"/>
            <a:ext cx="2467553" cy="104650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kern="1200" dirty="0">
                <a:solidFill>
                  <a:prstClr val="white"/>
                </a:solidFill>
              </a:rPr>
              <a:t>Persistent Storage Pool</a:t>
            </a:r>
          </a:p>
          <a:p>
            <a:pPr algn="ctr"/>
            <a:r>
              <a:rPr lang="en-US" sz="1200" kern="1200" dirty="0">
                <a:solidFill>
                  <a:prstClr val="white"/>
                </a:solidFill>
              </a:rPr>
              <a:t>(Storage sub system)</a:t>
            </a:r>
          </a:p>
          <a:p>
            <a:pPr algn="ctr"/>
            <a:r>
              <a:rPr lang="en-US" sz="1200" kern="1200" dirty="0" err="1">
                <a:solidFill>
                  <a:prstClr val="white"/>
                </a:solidFill>
              </a:rPr>
              <a:t>vSAN</a:t>
            </a:r>
            <a:r>
              <a:rPr lang="en-US" sz="1200" kern="1200" dirty="0">
                <a:solidFill>
                  <a:prstClr val="white"/>
                </a:solidFill>
              </a:rPr>
              <a:t>, FC, </a:t>
            </a:r>
            <a:r>
              <a:rPr lang="en-US" sz="1200" kern="1200" dirty="0" err="1">
                <a:solidFill>
                  <a:prstClr val="white"/>
                </a:solidFill>
              </a:rPr>
              <a:t>iSCSi</a:t>
            </a:r>
            <a:r>
              <a:rPr lang="en-US" sz="1200" kern="1200" dirty="0">
                <a:solidFill>
                  <a:prstClr val="white"/>
                </a:solidFill>
              </a:rPr>
              <a:t>, ETH</a:t>
            </a:r>
          </a:p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Flash Copy, storage replication, cloning</a:t>
            </a:r>
          </a:p>
        </p:txBody>
      </p:sp>
      <p:cxnSp>
        <p:nvCxnSpPr>
          <p:cNvPr id="206" name="Elbow Connector 205"/>
          <p:cNvCxnSpPr>
            <a:stCxn id="61" idx="0"/>
          </p:cNvCxnSpPr>
          <p:nvPr/>
        </p:nvCxnSpPr>
        <p:spPr>
          <a:xfrm rot="16200000" flipV="1">
            <a:off x="1506096" y="5173153"/>
            <a:ext cx="1190003" cy="165681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1177102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Docker Client</a:t>
            </a:r>
          </a:p>
        </p:txBody>
      </p:sp>
      <p:cxnSp>
        <p:nvCxnSpPr>
          <p:cNvPr id="207" name="Elbow Connector 206"/>
          <p:cNvCxnSpPr>
            <a:stCxn id="62" idx="0"/>
          </p:cNvCxnSpPr>
          <p:nvPr/>
        </p:nvCxnSpPr>
        <p:spPr>
          <a:xfrm rot="16200000" flipV="1">
            <a:off x="9385234" y="5169963"/>
            <a:ext cx="1201087" cy="1679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62" idx="2"/>
          </p:cNvCxnSpPr>
          <p:nvPr/>
        </p:nvCxnSpPr>
        <p:spPr>
          <a:xfrm flipH="1">
            <a:off x="6382609" y="6248608"/>
            <a:ext cx="3293041" cy="3336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/>
          <p:cNvCxnSpPr>
            <a:stCxn id="65" idx="0"/>
          </p:cNvCxnSpPr>
          <p:nvPr/>
        </p:nvCxnSpPr>
        <p:spPr>
          <a:xfrm rot="5400000" flipH="1" flipV="1">
            <a:off x="337822" y="4886142"/>
            <a:ext cx="1171913" cy="757793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Elbow Connector 210"/>
          <p:cNvCxnSpPr>
            <a:stCxn id="64" idx="0"/>
          </p:cNvCxnSpPr>
          <p:nvPr/>
        </p:nvCxnSpPr>
        <p:spPr>
          <a:xfrm rot="16200000" flipV="1">
            <a:off x="2143616" y="4990171"/>
            <a:ext cx="1190569" cy="531075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/>
          <p:cNvSpPr>
            <a:spLocks noChangeAspect="1"/>
          </p:cNvSpPr>
          <p:nvPr/>
        </p:nvSpPr>
        <p:spPr>
          <a:xfrm>
            <a:off x="5450907" y="6329795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1" name="Oval 220"/>
          <p:cNvSpPr>
            <a:spLocks noChangeAspect="1"/>
          </p:cNvSpPr>
          <p:nvPr/>
        </p:nvSpPr>
        <p:spPr>
          <a:xfrm>
            <a:off x="851061" y="4107101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2" name="Oval 221"/>
          <p:cNvSpPr>
            <a:spLocks noChangeAspect="1"/>
          </p:cNvSpPr>
          <p:nvPr/>
        </p:nvSpPr>
        <p:spPr>
          <a:xfrm>
            <a:off x="5800884" y="6329795"/>
            <a:ext cx="318891" cy="318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Backup</a:t>
            </a:r>
          </a:p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Client</a:t>
            </a:r>
          </a:p>
        </p:txBody>
      </p:sp>
      <p:sp>
        <p:nvSpPr>
          <p:cNvPr id="223" name="Oval 222"/>
          <p:cNvSpPr>
            <a:spLocks noChangeAspect="1"/>
          </p:cNvSpPr>
          <p:nvPr/>
        </p:nvSpPr>
        <p:spPr>
          <a:xfrm>
            <a:off x="292932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4" name="Oval 223"/>
          <p:cNvSpPr>
            <a:spLocks noChangeAspect="1"/>
          </p:cNvSpPr>
          <p:nvPr/>
        </p:nvSpPr>
        <p:spPr>
          <a:xfrm>
            <a:off x="194640" y="4107043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5" name="Oval 224"/>
          <p:cNvSpPr>
            <a:spLocks noChangeAspect="1"/>
          </p:cNvSpPr>
          <p:nvPr/>
        </p:nvSpPr>
        <p:spPr>
          <a:xfrm>
            <a:off x="4437630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6" name="Oval 225"/>
          <p:cNvSpPr>
            <a:spLocks noChangeAspect="1"/>
          </p:cNvSpPr>
          <p:nvPr/>
        </p:nvSpPr>
        <p:spPr>
          <a:xfrm>
            <a:off x="5931388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7" name="Oval 226"/>
          <p:cNvSpPr>
            <a:spLocks noChangeAspect="1"/>
          </p:cNvSpPr>
          <p:nvPr/>
        </p:nvSpPr>
        <p:spPr>
          <a:xfrm>
            <a:off x="8711015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sp>
        <p:nvSpPr>
          <p:cNvPr id="228" name="Oval 227"/>
          <p:cNvSpPr>
            <a:spLocks noChangeAspect="1"/>
          </p:cNvSpPr>
          <p:nvPr/>
        </p:nvSpPr>
        <p:spPr>
          <a:xfrm>
            <a:off x="10191983" y="4106678"/>
            <a:ext cx="318949" cy="31894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Monitoring</a:t>
            </a:r>
          </a:p>
        </p:txBody>
      </p:sp>
      <p:cxnSp>
        <p:nvCxnSpPr>
          <p:cNvPr id="234" name="Elbow Connector 233"/>
          <p:cNvCxnSpPr>
            <a:stCxn id="69" idx="0"/>
          </p:cNvCxnSpPr>
          <p:nvPr/>
        </p:nvCxnSpPr>
        <p:spPr>
          <a:xfrm rot="16200000" flipV="1">
            <a:off x="10957094" y="5161003"/>
            <a:ext cx="1185335" cy="20164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Elbow Connector 236"/>
          <p:cNvCxnSpPr>
            <a:stCxn id="70" idx="0"/>
          </p:cNvCxnSpPr>
          <p:nvPr/>
        </p:nvCxnSpPr>
        <p:spPr>
          <a:xfrm rot="16200000" flipV="1">
            <a:off x="10121271" y="5111269"/>
            <a:ext cx="1215555" cy="270897"/>
          </a:xfrm>
          <a:prstGeom prst="bentConnector3">
            <a:avLst>
              <a:gd name="adj1" fmla="val 50000"/>
            </a:avLst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Oval 240"/>
          <p:cNvSpPr>
            <a:spLocks noChangeAspect="1"/>
          </p:cNvSpPr>
          <p:nvPr/>
        </p:nvSpPr>
        <p:spPr>
          <a:xfrm>
            <a:off x="5102026" y="6329766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2" name="Oval 241"/>
          <p:cNvSpPr>
            <a:spLocks noChangeAspect="1"/>
          </p:cNvSpPr>
          <p:nvPr/>
        </p:nvSpPr>
        <p:spPr>
          <a:xfrm>
            <a:off x="8336683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3" name="Oval 242"/>
          <p:cNvSpPr>
            <a:spLocks noChangeAspect="1"/>
          </p:cNvSpPr>
          <p:nvPr/>
        </p:nvSpPr>
        <p:spPr>
          <a:xfrm>
            <a:off x="9832971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6" name="Oval 245"/>
          <p:cNvSpPr>
            <a:spLocks noChangeAspect="1"/>
          </p:cNvSpPr>
          <p:nvPr/>
        </p:nvSpPr>
        <p:spPr>
          <a:xfrm>
            <a:off x="55657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7" name="Oval 246"/>
          <p:cNvSpPr>
            <a:spLocks noChangeAspect="1"/>
          </p:cNvSpPr>
          <p:nvPr/>
        </p:nvSpPr>
        <p:spPr>
          <a:xfrm>
            <a:off x="4079566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8" name="Oval 247"/>
          <p:cNvSpPr>
            <a:spLocks noChangeAspect="1"/>
          </p:cNvSpPr>
          <p:nvPr/>
        </p:nvSpPr>
        <p:spPr>
          <a:xfrm>
            <a:off x="2568890" y="4106678"/>
            <a:ext cx="318949" cy="31894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>
                <a:solidFill>
                  <a:prstClr val="white"/>
                </a:solidFill>
              </a:rPr>
              <a:t>end-point</a:t>
            </a:r>
          </a:p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mgnt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49" name="Oval 248"/>
          <p:cNvSpPr>
            <a:spLocks noChangeAspect="1"/>
          </p:cNvSpPr>
          <p:nvPr/>
        </p:nvSpPr>
        <p:spPr>
          <a:xfrm>
            <a:off x="520739" y="4102818"/>
            <a:ext cx="323175" cy="323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kern="1200" dirty="0" err="1">
                <a:solidFill>
                  <a:prstClr val="white"/>
                </a:solidFill>
              </a:rPr>
              <a:t>vRA</a:t>
            </a:r>
            <a:endParaRPr lang="en-US" sz="600" kern="1200" dirty="0">
              <a:solidFill>
                <a:prstClr val="whit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261B473-C997-496F-B082-D1A620BDB671}"/>
              </a:ext>
            </a:extLst>
          </p:cNvPr>
          <p:cNvSpPr txBox="1"/>
          <p:nvPr/>
        </p:nvSpPr>
        <p:spPr>
          <a:xfrm>
            <a:off x="12611" y="778667"/>
            <a:ext cx="124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bg2"/>
                </a:solidFill>
                <a:latin typeface="Calibri" panose="020F0502020204030204"/>
                <a:ea typeface=""/>
                <a:cs typeface=""/>
              </a:rPr>
              <a:t>L_DC1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925938" y="5943453"/>
            <a:ext cx="1161377" cy="361211"/>
            <a:chOff x="427257" y="2576385"/>
            <a:chExt cx="1161377" cy="361210"/>
          </a:xfrm>
        </p:grpSpPr>
        <p:sp>
          <p:nvSpPr>
            <p:cNvPr id="172" name="Can 171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Image repo</a:t>
              </a:r>
            </a:p>
          </p:txBody>
        </p:sp>
        <p:sp>
          <p:nvSpPr>
            <p:cNvPr id="173" name="Can 172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App Catalog</a:t>
              </a:r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4925938" y="5650109"/>
            <a:ext cx="1161377" cy="361211"/>
            <a:chOff x="427257" y="2576385"/>
            <a:chExt cx="1161377" cy="361210"/>
          </a:xfrm>
        </p:grpSpPr>
        <p:sp>
          <p:nvSpPr>
            <p:cNvPr id="176" name="Can 175"/>
            <p:cNvSpPr/>
            <p:nvPr/>
          </p:nvSpPr>
          <p:spPr>
            <a:xfrm>
              <a:off x="427257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Cont.</a:t>
              </a: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volume</a:t>
              </a:r>
            </a:p>
          </p:txBody>
        </p:sp>
        <p:sp>
          <p:nvSpPr>
            <p:cNvPr id="210" name="Can 209"/>
            <p:cNvSpPr/>
            <p:nvPr/>
          </p:nvSpPr>
          <p:spPr>
            <a:xfrm>
              <a:off x="1014536" y="2576385"/>
              <a:ext cx="574098" cy="36121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7" kern="1200" dirty="0" err="1">
                  <a:solidFill>
                    <a:prstClr val="white"/>
                  </a:solidFill>
                </a:rPr>
                <a:t>ICp</a:t>
              </a:r>
              <a:endParaRPr lang="en-US" sz="667" kern="1200" dirty="0">
                <a:solidFill>
                  <a:prstClr val="white"/>
                </a:solidFill>
              </a:endParaRPr>
            </a:p>
            <a:p>
              <a:pPr algn="ctr"/>
              <a:r>
                <a:rPr lang="en-US" sz="667" kern="1200" dirty="0">
                  <a:solidFill>
                    <a:prstClr val="white"/>
                  </a:solidFill>
                </a:rPr>
                <a:t>Binary</a:t>
              </a:r>
            </a:p>
          </p:txBody>
        </p:sp>
      </p:grpSp>
      <p:cxnSp>
        <p:nvCxnSpPr>
          <p:cNvPr id="148" name="Straight Connector 147"/>
          <p:cNvCxnSpPr/>
          <p:nvPr/>
        </p:nvCxnSpPr>
        <p:spPr>
          <a:xfrm flipV="1">
            <a:off x="7864262" y="1360563"/>
            <a:ext cx="3112529" cy="10053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425502" y="1352523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kern="1200" dirty="0">
                <a:solidFill>
                  <a:srgbClr val="C00000"/>
                </a:solidFill>
                <a:latin typeface="Calibri" panose="020F0502020204030204"/>
                <a:ea typeface=""/>
                <a:cs typeface=""/>
              </a:rPr>
              <a:t>CF overlay Network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7808533" y="1252142"/>
            <a:ext cx="0" cy="394060"/>
          </a:xfrm>
          <a:prstGeom prst="line">
            <a:avLst/>
          </a:prstGeom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Agenda"/>
          <p:cNvSpPr txBox="1">
            <a:spLocks/>
          </p:cNvSpPr>
          <p:nvPr/>
        </p:nvSpPr>
        <p:spPr>
          <a:xfrm>
            <a:off x="0" y="-1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90000"/>
              </a:lnSpc>
              <a:defRPr sz="4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indent="0">
              <a:lnSpc>
                <a:spcPct val="90000"/>
              </a:lnSpc>
              <a:defRPr sz="4400"/>
            </a:lvl2pPr>
            <a:lvl3pPr indent="0">
              <a:lnSpc>
                <a:spcPct val="90000"/>
              </a:lnSpc>
              <a:defRPr sz="4400"/>
            </a:lvl3pPr>
            <a:lvl4pPr indent="0">
              <a:lnSpc>
                <a:spcPct val="90000"/>
              </a:lnSpc>
              <a:defRPr sz="4400"/>
            </a:lvl4pPr>
            <a:lvl5pPr indent="0">
              <a:lnSpc>
                <a:spcPct val="90000"/>
              </a:lnSpc>
              <a:defRPr sz="4400"/>
            </a:lvl5pPr>
            <a:lvl6pPr indent="0">
              <a:lnSpc>
                <a:spcPct val="90000"/>
              </a:lnSpc>
              <a:defRPr sz="4400"/>
            </a:lvl6pPr>
            <a:lvl7pPr indent="0">
              <a:lnSpc>
                <a:spcPct val="90000"/>
              </a:lnSpc>
              <a:defRPr sz="4400"/>
            </a:lvl7pPr>
            <a:lvl8pPr indent="0">
              <a:lnSpc>
                <a:spcPct val="90000"/>
              </a:lnSpc>
              <a:defRPr sz="4400"/>
            </a:lvl8pPr>
            <a:lvl9pPr indent="0">
              <a:lnSpc>
                <a:spcPct val="90000"/>
              </a:lnSpc>
              <a:defRPr sz="4400"/>
            </a:lvl9pPr>
          </a:lstStyle>
          <a:p>
            <a:r>
              <a:rPr lang="en-US" sz="2800" dirty="0" smtClean="0"/>
              <a:t>Step 3 </a:t>
            </a:r>
            <a:r>
              <a:rPr lang="mr-IN" sz="2800" dirty="0" smtClean="0"/>
              <a:t>–</a:t>
            </a:r>
            <a:r>
              <a:rPr lang="en-US" sz="2800" dirty="0"/>
              <a:t> Create High Level design and validate assumptions and calculations </a:t>
            </a:r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11338717" y="873407"/>
            <a:ext cx="788229" cy="788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kern="1200" dirty="0">
                <a:solidFill>
                  <a:prstClr val="white"/>
                </a:solidFill>
              </a:rPr>
              <a:t>DR option</a:t>
            </a:r>
          </a:p>
        </p:txBody>
      </p:sp>
    </p:spTree>
    <p:extLst>
      <p:ext uri="{BB962C8B-B14F-4D97-AF65-F5344CB8AC3E}">
        <p14:creationId xmlns:p14="http://schemas.microsoft.com/office/powerpoint/2010/main" val="4521316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>
            <a:spLocks noGrp="1"/>
          </p:cNvSpPr>
          <p:nvPr>
            <p:ph type="body" idx="13"/>
          </p:nvPr>
        </p:nvSpPr>
        <p:spPr>
          <a:xfrm>
            <a:off x="254000" y="254000"/>
            <a:ext cx="11361738" cy="521223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Step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3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: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Apply 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pricing model </a:t>
            </a:r>
            <a:r>
              <a:rPr lang="en-US" sz="3200" dirty="0">
                <a:solidFill>
                  <a:schemeClr val="tx1"/>
                </a:solidFill>
                <a:sym typeface="HelvNeue Bold for IBM"/>
              </a:rPr>
              <a:t>&amp; </a:t>
            </a:r>
            <a:r>
              <a:rPr lang="en-US" sz="3200" dirty="0" smtClean="0">
                <a:solidFill>
                  <a:schemeClr val="tx1"/>
                </a:solidFill>
                <a:sym typeface="HelvNeue Bold for IBM"/>
              </a:rPr>
              <a:t>provide quote</a:t>
            </a:r>
            <a:endParaRPr lang="en-US" sz="3200" dirty="0">
              <a:solidFill>
                <a:schemeClr val="tx1"/>
              </a:solidFill>
              <a:sym typeface="HelvNeue Bold for IBM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034060" y="1136188"/>
            <a:ext cx="8509275" cy="1798850"/>
            <a:chOff x="4547335" y="4578991"/>
            <a:chExt cx="6372276" cy="1798850"/>
          </a:xfrm>
        </p:grpSpPr>
        <p:sp>
          <p:nvSpPr>
            <p:cNvPr id="38" name="Rounded Rectangle 37"/>
            <p:cNvSpPr/>
            <p:nvPr/>
          </p:nvSpPr>
          <p:spPr>
            <a:xfrm>
              <a:off x="6925581" y="4597397"/>
              <a:ext cx="1620221" cy="1318779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67" dirty="0">
                  <a:solidFill>
                    <a:srgbClr val="FFFFFF"/>
                  </a:solidFill>
                  <a:ea typeface="Helvetica Neue" charset="0"/>
                  <a:cs typeface="Helvetica Neue" charset="0"/>
                </a:rPr>
                <a:t>Price per VPC*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4547335" y="4597398"/>
              <a:ext cx="1620221" cy="1318779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67" dirty="0">
                  <a:solidFill>
                    <a:srgbClr val="FFFFFF"/>
                  </a:solidFill>
                  <a:ea typeface="Helvetica Neue" charset="0"/>
                  <a:cs typeface="Helvetica Neue" charset="0"/>
                </a:rPr>
                <a:t># of VPCs </a:t>
              </a:r>
              <a:endParaRPr lang="en-US" sz="1667" dirty="0" smtClean="0">
                <a:solidFill>
                  <a:srgbClr val="FFFFFF"/>
                </a:solidFill>
                <a:ea typeface="Helvetica Neue" charset="0"/>
                <a:cs typeface="Helvetica Neue" charset="0"/>
              </a:endParaRPr>
            </a:p>
            <a:p>
              <a:pPr algn="ctr"/>
              <a:r>
                <a:rPr lang="en-US" sz="1667" dirty="0" smtClean="0">
                  <a:solidFill>
                    <a:srgbClr val="FFFFFF"/>
                  </a:solidFill>
                  <a:ea typeface="Helvetica Neue" charset="0"/>
                  <a:cs typeface="Helvetica Neue" charset="0"/>
                </a:rPr>
                <a:t>Worker nodes</a:t>
              </a:r>
              <a:endParaRPr lang="en-US" sz="1667" dirty="0">
                <a:solidFill>
                  <a:srgbClr val="FFFFFF"/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57879" y="4933620"/>
              <a:ext cx="38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"/>
                </a:rPr>
                <a:t>X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26469" y="4906961"/>
              <a:ext cx="3870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Arial"/>
                </a:rPr>
                <a:t>=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9299390" y="4578991"/>
              <a:ext cx="1620221" cy="131877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67" dirty="0">
                  <a:solidFill>
                    <a:srgbClr val="FFFFFF"/>
                  </a:solidFill>
                  <a:ea typeface="Helvetica Neue" charset="0"/>
                  <a:cs typeface="Helvetica Neue" charset="0"/>
                </a:rPr>
                <a:t>Base price for IBM Cloud private platform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629059" y="5916176"/>
              <a:ext cx="1390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/>
                  <a:ea typeface="Helvetica Neue" charset="0"/>
                  <a:cs typeface="Helvetica Neue" charset="0"/>
                </a:rPr>
                <a:t>Licensed monthly or perpetual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999175" y="5913590"/>
              <a:ext cx="1468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/>
                  <a:ea typeface="Helvetica Neue" charset="0"/>
                  <a:cs typeface="Helvetica Neue" charset="0"/>
                </a:rPr>
                <a:t>Licensed monthly </a:t>
              </a:r>
              <a:r>
                <a:rPr lang="en-US" sz="1200">
                  <a:latin typeface="Arial"/>
                  <a:ea typeface="Helvetica Neue" charset="0"/>
                  <a:cs typeface="Helvetica Neue" charset="0"/>
                </a:rPr>
                <a:t>or perpetual</a:t>
              </a:r>
            </a:p>
          </p:txBody>
        </p:sp>
      </p:grpSp>
      <p:cxnSp>
        <p:nvCxnSpPr>
          <p:cNvPr id="45" name="Straight Connector 44"/>
          <p:cNvCxnSpPr/>
          <p:nvPr/>
        </p:nvCxnSpPr>
        <p:spPr>
          <a:xfrm flipH="1">
            <a:off x="280536" y="3025057"/>
            <a:ext cx="11499984" cy="7797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3880" y="1370756"/>
            <a:ext cx="1321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Arial"/>
                <a:ea typeface="HelvNeue Medium for IBM" charset="0"/>
                <a:cs typeface="HelvNeue Medium for IBM" charset="0"/>
              </a:rPr>
              <a:t>Sizing &amp; Pricing Model</a:t>
            </a:r>
            <a:endParaRPr lang="en-US" sz="2000" b="1" dirty="0">
              <a:latin typeface="Arial"/>
              <a:ea typeface="HelvNeue Medium for IBM" charset="0"/>
              <a:cs typeface="HelvNeue Medium for IBM" charset="0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90133"/>
              </p:ext>
            </p:extLst>
          </p:nvPr>
        </p:nvGraphicFramePr>
        <p:xfrm>
          <a:off x="311499" y="3165217"/>
          <a:ext cx="11469021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6160"/>
                <a:gridCol w="2597814"/>
                <a:gridCol w="4339877"/>
                <a:gridCol w="2005170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VPC/Node Type</a:t>
                      </a:r>
                      <a:endParaRPr lang="en-US" sz="1800" b="1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Part Number</a:t>
                      </a:r>
                      <a:endParaRPr lang="en-US" sz="1800" b="1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  <a:ea typeface="Helvetica Neue" charset="0"/>
                          <a:cs typeface="Helvetica Neue" charset="0"/>
                        </a:rPr>
                        <a:t>Chargeable </a:t>
                      </a:r>
                      <a:r>
                        <a:rPr lang="en-US" sz="1800" b="1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Component</a:t>
                      </a:r>
                      <a:endParaRPr lang="en-US" sz="1800" b="1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+mn-lt"/>
                          <a:ea typeface="Helvetica Neue" charset="0"/>
                          <a:cs typeface="Helvetica Neue" charset="0"/>
                        </a:rPr>
                        <a:t>Price</a:t>
                      </a:r>
                    </a:p>
                  </a:txBody>
                  <a:tcPr anchor="ctr">
                    <a:solidFill>
                      <a:schemeClr val="accent4">
                        <a:lumMod val="50000"/>
                        <a:lumOff val="50000"/>
                      </a:schemeClr>
                    </a:solidFill>
                  </a:tcPr>
                </a:tc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Perpetual License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D1URTLL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IBM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Cloud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Private (CN)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Virtual Processor Core License + SW Subscription &amp;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$6,000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Term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D1US3LL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IBM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Cloud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Private (CN)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Virtual Processor Core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Monthly License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$250 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Perpetual License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?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IBM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Cloud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Private (EE)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Virtual Processor Core License + SW Subscription &amp;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$20,400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</a:tr>
              <a:tr h="624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Term</a:t>
                      </a:r>
                      <a:endParaRPr lang="en-US" sz="1600" b="0" kern="1200" dirty="0">
                        <a:solidFill>
                          <a:schemeClr val="dk1"/>
                        </a:solidFill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?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IBM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Cloud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Private (EE) </a:t>
                      </a:r>
                      <a:r>
                        <a:rPr lang="en-US" sz="1600" b="0" dirty="0">
                          <a:latin typeface="+mn-lt"/>
                          <a:ea typeface="Helvetica Neue" charset="0"/>
                          <a:cs typeface="Helvetica Neue" charset="0"/>
                        </a:rPr>
                        <a:t>Virtual Processor Core </a:t>
                      </a:r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Monthly License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atin typeface="+mn-lt"/>
                          <a:ea typeface="Helvetica Neue" charset="0"/>
                          <a:cs typeface="Helvetica Neue" charset="0"/>
                        </a:rPr>
                        <a:t>$850 </a:t>
                      </a:r>
                      <a:endParaRPr lang="en-US" sz="1600" b="0" dirty="0">
                        <a:latin typeface="+mn-lt"/>
                        <a:ea typeface="Helvetica Neue" charset="0"/>
                        <a:cs typeface="Helvetica Neue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24140" y="6052344"/>
            <a:ext cx="239528" cy="2192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t"/>
          <a:lstStyle>
            <a:lvl1pPr algn="ctr" defTabSz="410369">
              <a:defRPr b="1">
                <a:solidFill>
                  <a:srgbClr val="0090CC"/>
                </a:solidFill>
              </a:defRPr>
            </a:lvl1pPr>
          </a:lstStyle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314" name="Thank You"/>
          <p:cNvSpPr txBox="1">
            <a:spLocks noGrp="1"/>
          </p:cNvSpPr>
          <p:nvPr>
            <p:ph type="title" idx="4294967295"/>
          </p:nvPr>
        </p:nvSpPr>
        <p:spPr>
          <a:xfrm>
            <a:off x="615635" y="2978415"/>
            <a:ext cx="10960731" cy="562241"/>
          </a:xfrm>
          <a:prstGeom prst="rect">
            <a:avLst/>
          </a:prstGeom>
        </p:spPr>
        <p:txBody>
          <a:bodyPr lIns="0" tIns="0" rIns="0" bIns="0" anchor="b"/>
          <a:lstStyle>
            <a:lvl1pPr algn="ctr" defTabSz="255065">
              <a:lnSpc>
                <a:spcPct val="85000"/>
              </a:lnSpc>
              <a:defRPr sz="3948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Thank You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421594" y="6523684"/>
            <a:ext cx="239528" cy="2192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t"/>
          <a:lstStyle>
            <a:lvl1pPr algn="ctr" defTabSz="410369">
              <a:defRPr sz="1100" b="1">
                <a:solidFill>
                  <a:srgbClr val="0090C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177" name="Getting Started Where it runs, how to get help"/>
          <p:cNvSpPr txBox="1">
            <a:spLocks noGrp="1"/>
          </p:cNvSpPr>
          <p:nvPr>
            <p:ph type="title" idx="4294967295"/>
          </p:nvPr>
        </p:nvSpPr>
        <p:spPr>
          <a:xfrm>
            <a:off x="6693030" y="2778125"/>
            <a:ext cx="5498970" cy="762000"/>
          </a:xfrm>
          <a:prstGeom prst="rect">
            <a:avLst/>
          </a:prstGeom>
        </p:spPr>
        <p:txBody>
          <a:bodyPr lIns="0" tIns="0" rIns="0" bIns="0" anchor="b">
            <a:normAutofit fontScale="90000"/>
          </a:bodyPr>
          <a:lstStyle/>
          <a:p>
            <a:pPr defTabSz="497984">
              <a:lnSpc>
                <a:spcPct val="85000"/>
              </a:lnSpc>
              <a:defRPr sz="4100" b="1">
                <a:solidFill>
                  <a:srgbClr val="325C8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nl-BE" dirty="0" smtClean="0"/>
              <a:t>ICP &gt; Typical deployments</a:t>
            </a:r>
            <a:br>
              <a:rPr lang="nl-BE" dirty="0" smtClean="0"/>
            </a:br>
            <a:r>
              <a:rPr lang="nl-BE" sz="1640" b="0" i="1" dirty="0" smtClean="0"/>
              <a:t>From sandboxes to full HA clusters</a:t>
            </a:r>
            <a:endParaRPr sz="1640" b="0" i="1" dirty="0"/>
          </a:p>
        </p:txBody>
      </p:sp>
      <p:sp>
        <p:nvSpPr>
          <p:cNvPr id="1178" name="Rectangle"/>
          <p:cNvSpPr/>
          <p:nvPr/>
        </p:nvSpPr>
        <p:spPr>
          <a:xfrm>
            <a:off x="0" y="0"/>
            <a:ext cx="5907465" cy="6858001"/>
          </a:xfrm>
          <a:prstGeom prst="rect">
            <a:avLst/>
          </a:prstGeom>
          <a:solidFill>
            <a:srgbClr val="325C8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609600"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0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66058" y="1816497"/>
            <a:ext cx="9909687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Boot + Master + Proxy </a:t>
            </a:r>
            <a:r>
              <a:rPr lang="en-US" sz="1667" kern="120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+ Worker node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27619" y="5588314"/>
            <a:ext cx="8958468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Desktop, OpenStack, VMware, POWERVM, </a:t>
            </a:r>
            <a:r>
              <a:rPr lang="en-US" sz="1667" kern="1200" dirty="0" err="1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zLinux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9906" y="4502552"/>
            <a:ext cx="22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Public Docker Register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4530" y="4502552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Local/Block Volumes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06253" y="4502552"/>
            <a:ext cx="195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Local User Register</a:t>
            </a:r>
            <a:endParaRPr lang="en-US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85" y="2519515"/>
            <a:ext cx="1425348" cy="14253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30" y="2519515"/>
            <a:ext cx="1425348" cy="142534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075" y="2519515"/>
            <a:ext cx="1425348" cy="1425348"/>
          </a:xfrm>
          <a:prstGeom prst="rect">
            <a:avLst/>
          </a:prstGeom>
        </p:spPr>
      </p:pic>
      <p:sp>
        <p:nvSpPr>
          <p:cNvPr id="11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all in one</a:t>
            </a:r>
            <a:endParaRPr lang="en-US" dirty="0"/>
          </a:p>
        </p:txBody>
      </p:sp>
      <p:sp>
        <p:nvSpPr>
          <p:cNvPr id="12" name="Lorem ipsum dolor sit amet, consectetur adipiscing elit, sed do eiusmod tempor incididunt ut labore et.">
            <a:extLst>
              <a:ext uri="{FF2B5EF4-FFF2-40B4-BE49-F238E27FC236}">
                <a16:creationId xmlns="" xmlns:a16="http://schemas.microsoft.com/office/drawing/2014/main" id="{9959F7D3-4F91-4836-9D7E-4C2BF6607CD3}"/>
              </a:ext>
            </a:extLst>
          </p:cNvPr>
          <p:cNvSpPr txBox="1">
            <a:spLocks/>
          </p:cNvSpPr>
          <p:nvPr/>
        </p:nvSpPr>
        <p:spPr>
          <a:xfrm>
            <a:off x="9567213" y="6451795"/>
            <a:ext cx="2077205" cy="314015"/>
          </a:xfrm>
          <a:prstGeom prst="rect">
            <a:avLst/>
          </a:prstGeom>
        </p:spPr>
        <p:txBody>
          <a:bodyPr/>
          <a:lstStyle>
            <a:lvl1pPr marL="0" marR="0" indent="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7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4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70383" marR="0" indent="-195384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40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Typical CE implementation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21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966058" y="1816497"/>
            <a:ext cx="339759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Boot, Master and Proxy node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959256" y="1826771"/>
            <a:ext cx="241432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Worker node(s)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461416" y="1816497"/>
            <a:ext cx="241432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Worker node(s)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27619" y="5588314"/>
            <a:ext cx="8958468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OpenStack, VMware, POWERVM, </a:t>
            </a:r>
            <a:r>
              <a:rPr lang="en-US" sz="1667" kern="1200" dirty="0" err="1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zLinux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318" y="1987081"/>
            <a:ext cx="1425348" cy="142534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39" y="1987081"/>
            <a:ext cx="1425348" cy="142534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76467" y="3822173"/>
            <a:ext cx="32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Public or Private </a:t>
            </a:r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Docker Registry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99510" y="4577469"/>
            <a:ext cx="207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Block/local Volumes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53903" y="4199821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Local User Registry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516011" y="3541854"/>
            <a:ext cx="1290888" cy="1712999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File Server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13426" y="4208006"/>
            <a:ext cx="1069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53903" y="4854336"/>
            <a:ext cx="16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73" y="2996006"/>
            <a:ext cx="1425348" cy="14253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095" y="2996006"/>
            <a:ext cx="1425348" cy="142534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53903" y="3411716"/>
            <a:ext cx="21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44169" y="4921704"/>
            <a:ext cx="1244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 </a:t>
            </a:r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Volumes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46286" y="4531171"/>
            <a:ext cx="2427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persistent volumes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461412" y="4499227"/>
            <a:ext cx="2414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persistent volumes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59253" y="4253373"/>
            <a:ext cx="242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461414" y="4253373"/>
            <a:ext cx="2414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23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single management</a:t>
            </a:r>
            <a:endParaRPr lang="en-US" dirty="0"/>
          </a:p>
        </p:txBody>
      </p:sp>
      <p:sp>
        <p:nvSpPr>
          <p:cNvPr id="24" name="Lorem ipsum dolor sit amet, consectetur adipiscing elit, sed do eiusmod tempor incididunt ut labore et.">
            <a:extLst>
              <a:ext uri="{FF2B5EF4-FFF2-40B4-BE49-F238E27FC236}">
                <a16:creationId xmlns="" xmlns:a16="http://schemas.microsoft.com/office/drawing/2014/main" id="{9959F7D3-4F91-4836-9D7E-4C2BF6607CD3}"/>
              </a:ext>
            </a:extLst>
          </p:cNvPr>
          <p:cNvSpPr txBox="1">
            <a:spLocks/>
          </p:cNvSpPr>
          <p:nvPr/>
        </p:nvSpPr>
        <p:spPr>
          <a:xfrm>
            <a:off x="9491013" y="6404082"/>
            <a:ext cx="2077205" cy="314015"/>
          </a:xfrm>
          <a:prstGeom prst="rect">
            <a:avLst/>
          </a:prstGeom>
        </p:spPr>
        <p:txBody>
          <a:bodyPr/>
          <a:lstStyle>
            <a:lvl1pPr marL="0" marR="0" indent="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7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4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70383" marR="0" indent="-195384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40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Typical CE implementation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89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5294073" y="1590569"/>
            <a:ext cx="76576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>
            <a:spAutoFit/>
          </a:bodyPr>
          <a:lstStyle/>
          <a:p>
            <a:pPr algn="ctr" defTabSz="1219170" hangingPunct="1">
              <a:defRPr/>
            </a:pP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Virtual</a:t>
            </a:r>
            <a:r>
              <a:rPr lang="zh-CN" alt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 </a:t>
            </a: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IP</a:t>
            </a:r>
            <a:endParaRPr lang="en-US" sz="1000" kern="1200" dirty="0">
              <a:solidFill>
                <a:schemeClr val="bg2">
                  <a:lumMod val="95000"/>
                </a:scheme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903060" y="1578497"/>
            <a:ext cx="76576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>
            <a:spAutoFit/>
          </a:bodyPr>
          <a:lstStyle/>
          <a:p>
            <a:pPr algn="ctr" defTabSz="1219170" hangingPunct="1">
              <a:defRPr/>
            </a:pP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Virtual</a:t>
            </a:r>
            <a:r>
              <a:rPr lang="zh-CN" alt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 </a:t>
            </a: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IP</a:t>
            </a:r>
            <a:endParaRPr lang="en-US" sz="1000" kern="1200" dirty="0">
              <a:solidFill>
                <a:schemeClr val="bg2">
                  <a:lumMod val="95000"/>
                </a:scheme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11825" y="1825258"/>
            <a:ext cx="241432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 Master nodes(3 or 5)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06298" y="1816497"/>
            <a:ext cx="1360455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Boot node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000977" y="1826773"/>
            <a:ext cx="2414329" cy="1655737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Proxy nodes(3 or 5)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503137" y="1816497"/>
            <a:ext cx="241432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Worker nodes(2-n)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427619" y="5588314"/>
            <a:ext cx="8958468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OpenStack, VMware, POWERVM, </a:t>
            </a:r>
            <a:r>
              <a:rPr lang="en-US" sz="1667" kern="1200" dirty="0" err="1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zLinux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 (Worker only)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003482" y="3541854"/>
            <a:ext cx="2411823" cy="1712999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HA File Server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080983" y="3956437"/>
            <a:ext cx="222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volumes)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155180" y="1825258"/>
            <a:ext cx="1290888" cy="1666012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Docker Client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60066" y="2810212"/>
            <a:ext cx="106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External Docker link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9880" y="2320513"/>
            <a:ext cx="1043803" cy="489699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Ansible based installer</a:t>
            </a:r>
          </a:p>
        </p:txBody>
      </p:sp>
      <p:sp>
        <p:nvSpPr>
          <p:cNvPr id="95" name="Document 94"/>
          <p:cNvSpPr/>
          <p:nvPr/>
        </p:nvSpPr>
        <p:spPr>
          <a:xfrm>
            <a:off x="459880" y="3529459"/>
            <a:ext cx="1043803" cy="535748"/>
          </a:xfrm>
          <a:prstGeom prst="flowChartDocumen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 err="1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Config</a:t>
            </a: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 files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59880" y="2918441"/>
            <a:ext cx="1043803" cy="489699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Ansible based cluster </a:t>
            </a:r>
            <a:r>
              <a:rPr lang="en-US" sz="1083" kern="1200" dirty="0" err="1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mgnt</a:t>
            </a:r>
            <a:endParaRPr lang="en-US" sz="1083" kern="1200" dirty="0">
              <a:solidFill>
                <a:srgbClr val="5A6464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755959" y="1816497"/>
            <a:ext cx="1290888" cy="1666012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Enterprise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LDAP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367" y="2089895"/>
            <a:ext cx="788408" cy="78840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9879873" y="4662996"/>
            <a:ext cx="1669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volumes)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810273" y="3932316"/>
            <a:ext cx="1869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Private Docker Registry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912051" y="4242152"/>
            <a:ext cx="1601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LDAP Configuration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982582" y="4662996"/>
            <a:ext cx="1460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(Cluster volumes)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124899" y="4431501"/>
            <a:ext cx="222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(Cluster volumes)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811802" y="3211661"/>
            <a:ext cx="1872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Network Segmentation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(policies, namespaces)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894764" y="4027741"/>
            <a:ext cx="1636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Node Segmentation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(node selectors)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775" y="2089895"/>
            <a:ext cx="788408" cy="78840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183" y="2089895"/>
            <a:ext cx="788408" cy="78840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295" y="2601111"/>
            <a:ext cx="788408" cy="78840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0703" y="2601111"/>
            <a:ext cx="788408" cy="78840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111" y="2601111"/>
            <a:ext cx="788408" cy="788408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225" y="3112327"/>
            <a:ext cx="788408" cy="78840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633" y="3112327"/>
            <a:ext cx="788408" cy="78840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1041" y="3112327"/>
            <a:ext cx="788408" cy="788408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4861120" y="2632332"/>
            <a:ext cx="174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275449" y="2632332"/>
            <a:ext cx="174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861237" y="3714133"/>
            <a:ext cx="174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95159" y="4917524"/>
            <a:ext cx="145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 Volumes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65139" y="4878439"/>
            <a:ext cx="145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 Volumes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Cluster containers only</a:t>
            </a:r>
            <a:endParaRPr lang="en-US" dirty="0"/>
          </a:p>
        </p:txBody>
      </p:sp>
      <p:sp>
        <p:nvSpPr>
          <p:cNvPr id="40" name="Lorem ipsum dolor sit amet, consectetur adipiscing elit, sed do eiusmod tempor incididunt ut labore et.">
            <a:extLst>
              <a:ext uri="{FF2B5EF4-FFF2-40B4-BE49-F238E27FC236}">
                <a16:creationId xmlns="" xmlns:a16="http://schemas.microsoft.com/office/drawing/2014/main" id="{9959F7D3-4F91-4836-9D7E-4C2BF6607CD3}"/>
              </a:ext>
            </a:extLst>
          </p:cNvPr>
          <p:cNvSpPr txBox="1">
            <a:spLocks/>
          </p:cNvSpPr>
          <p:nvPr/>
        </p:nvSpPr>
        <p:spPr>
          <a:xfrm>
            <a:off x="9491013" y="6404082"/>
            <a:ext cx="2700987" cy="252683"/>
          </a:xfrm>
          <a:prstGeom prst="rect">
            <a:avLst/>
          </a:prstGeom>
        </p:spPr>
        <p:txBody>
          <a:bodyPr/>
          <a:lstStyle>
            <a:lvl1pPr marL="0" marR="0" indent="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63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127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905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2540000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370383" marR="0" indent="-195384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00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640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275383" marR="0" indent="-195383" algn="l" defTabSz="412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1C3549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l" defTabSz="4127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</a:t>
            </a:r>
            <a:r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Typical CN</a:t>
            </a:r>
            <a:r>
              <a:rPr kumimoji="0" lang="en-US" sz="1100" b="0" i="0" u="none" strike="noStrike" kern="0" cap="none" spc="0" normalizeH="0" noProof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or EE</a:t>
            </a:r>
            <a:r>
              <a:rPr kumimoji="0" lang="en-US" sz="1100" b="0" i="0" u="none" strike="noStrike" kern="0" cap="none" spc="0" normalizeH="0" baseline="0" noProof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implementation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24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8639240" y="6523222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607259"/>
            <a:r>
              <a:rPr lang="en-US" sz="1333" dirty="0">
                <a:solidFill>
                  <a:srgbClr val="325C80"/>
                </a:solidFill>
              </a:rPr>
              <a:t>IBM Confidential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117602" y="5588314"/>
            <a:ext cx="9877775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OpenStack, 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VMware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69519" y="3566772"/>
            <a:ext cx="1012032" cy="1732382"/>
            <a:chOff x="121473" y="3589969"/>
            <a:chExt cx="1012032" cy="1666012"/>
          </a:xfrm>
        </p:grpSpPr>
        <p:sp>
          <p:nvSpPr>
            <p:cNvPr id="126" name="Rectangle 125"/>
            <p:cNvSpPr/>
            <p:nvPr/>
          </p:nvSpPr>
          <p:spPr>
            <a:xfrm>
              <a:off x="121473" y="3589969"/>
              <a:ext cx="1012032" cy="1666012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Docker Client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21473" y="4654100"/>
              <a:ext cx="1012032" cy="5031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External Docker link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2765571" y="1853809"/>
            <a:ext cx="1360455" cy="3438356"/>
            <a:chOff x="4537275" y="1816496"/>
            <a:chExt cx="1360454" cy="3438356"/>
          </a:xfrm>
        </p:grpSpPr>
        <p:sp>
          <p:nvSpPr>
            <p:cNvPr id="129" name="Rectangle 128"/>
            <p:cNvSpPr/>
            <p:nvPr/>
          </p:nvSpPr>
          <p:spPr>
            <a:xfrm>
              <a:off x="4537275" y="1816496"/>
              <a:ext cx="1360454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Boot node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690857" y="2320514"/>
              <a:ext cx="1043802" cy="489698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Ansible based installer</a:t>
              </a:r>
            </a:p>
          </p:txBody>
        </p:sp>
        <p:sp>
          <p:nvSpPr>
            <p:cNvPr id="131" name="Document 130"/>
            <p:cNvSpPr/>
            <p:nvPr/>
          </p:nvSpPr>
          <p:spPr>
            <a:xfrm>
              <a:off x="4690857" y="3529458"/>
              <a:ext cx="1043802" cy="535748"/>
            </a:xfrm>
            <a:prstGeom prst="flowChartDocumen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 err="1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Config</a:t>
              </a: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 files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690857" y="2918441"/>
              <a:ext cx="1043802" cy="489698"/>
            </a:xfrm>
            <a:prstGeom prst="rect">
              <a:avLst/>
            </a:prstGeom>
            <a:solidFill>
              <a:srgbClr val="FFFF00"/>
            </a:solidFill>
            <a:ln w="3175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1219170" hangingPunct="1">
                <a:defRPr/>
              </a:pPr>
              <a:r>
                <a:rPr lang="en-US" sz="1083" kern="1200" dirty="0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Ansible based cluster </a:t>
              </a:r>
              <a:r>
                <a:rPr lang="en-US" sz="1083" kern="1200" dirty="0" err="1">
                  <a:solidFill>
                    <a:srgbClr val="5A6464"/>
                  </a:solidFill>
                  <a:latin typeface="Calibri" panose="020F0502020204030204"/>
                  <a:ea typeface=""/>
                  <a:cs typeface=""/>
                </a:rPr>
                <a:t>mgnt</a:t>
              </a:r>
              <a:endPara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34" name="Rectangle 133"/>
          <p:cNvSpPr/>
          <p:nvPr/>
        </p:nvSpPr>
        <p:spPr>
          <a:xfrm>
            <a:off x="69519" y="1853837"/>
            <a:ext cx="1012032" cy="1666012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400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Enterprise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LDAP</a:t>
            </a:r>
          </a:p>
        </p:txBody>
      </p:sp>
      <p:grpSp>
        <p:nvGrpSpPr>
          <p:cNvPr id="135" name="Group 134"/>
          <p:cNvGrpSpPr/>
          <p:nvPr/>
        </p:nvGrpSpPr>
        <p:grpSpPr>
          <a:xfrm>
            <a:off x="6075926" y="1624575"/>
            <a:ext cx="1450213" cy="3667591"/>
            <a:chOff x="7900528" y="1577762"/>
            <a:chExt cx="1706902" cy="3667591"/>
          </a:xfrm>
        </p:grpSpPr>
        <p:sp>
          <p:nvSpPr>
            <p:cNvPr id="136" name="Rectangle 135"/>
            <p:cNvSpPr/>
            <p:nvPr/>
          </p:nvSpPr>
          <p:spPr>
            <a:xfrm>
              <a:off x="7900528" y="1806997"/>
              <a:ext cx="1706902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Proxy nodes</a:t>
              </a:r>
              <a:b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(3 or 5)</a:t>
              </a: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8371096" y="1577762"/>
              <a:ext cx="871542" cy="276999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Virtual</a:t>
              </a:r>
              <a:r>
                <a:rPr lang="zh-CN" altLang="en-US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 </a:t>
              </a: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IP</a:t>
              </a:r>
              <a:endParaRPr 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7906684" y="2632331"/>
              <a:ext cx="1700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Calico Network (SDN)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896825" y="1849589"/>
            <a:ext cx="2160071" cy="3438356"/>
            <a:chOff x="1427619" y="1809931"/>
            <a:chExt cx="1453428" cy="3438356"/>
          </a:xfrm>
        </p:grpSpPr>
        <p:sp>
          <p:nvSpPr>
            <p:cNvPr id="140" name="Rectangle 139"/>
            <p:cNvSpPr/>
            <p:nvPr/>
          </p:nvSpPr>
          <p:spPr>
            <a:xfrm>
              <a:off x="1439525" y="1809931"/>
              <a:ext cx="1426525" cy="3438356"/>
            </a:xfrm>
            <a:prstGeom prst="rect">
              <a:avLst/>
            </a:prstGeom>
            <a:solidFill>
              <a:srgbClr val="00B0F0"/>
            </a:solidFill>
            <a:ln w="3175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170" hangingPunct="1">
                <a:defRPr/>
              </a:pPr>
              <a: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 CAM VMs </a:t>
              </a:r>
              <a:b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(0 - n)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427619" y="4789978"/>
              <a:ext cx="14534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Block Volumes</a:t>
              </a:r>
              <a:endPara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4160708" y="1619120"/>
            <a:ext cx="1885816" cy="3673046"/>
            <a:chOff x="5972609" y="1590568"/>
            <a:chExt cx="1885816" cy="3673045"/>
          </a:xfrm>
        </p:grpSpPr>
        <p:sp>
          <p:nvSpPr>
            <p:cNvPr id="143" name="Rectangle 142"/>
            <p:cNvSpPr/>
            <p:nvPr/>
          </p:nvSpPr>
          <p:spPr>
            <a:xfrm>
              <a:off x="5972609" y="1825257"/>
              <a:ext cx="1885816" cy="3438356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 Master nodes </a:t>
              </a:r>
              <a:b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</a:b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(3 or 5)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470047" y="1590568"/>
              <a:ext cx="765763" cy="276999"/>
            </a:xfrm>
            <a:prstGeom prst="rect">
              <a:avLst/>
            </a:prstGeom>
            <a:noFill/>
          </p:spPr>
          <p:txBody>
            <a:bodyPr wrap="square" lIns="121920" tIns="60960" rIns="121920" bIns="6096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Virtual</a:t>
              </a:r>
              <a:r>
                <a:rPr lang="zh-CN" altLang="en-US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 </a:t>
              </a:r>
              <a:r>
                <a:rPr lang="en-US" altLang="zh-CN" sz="1000" kern="1200" dirty="0">
                  <a:solidFill>
                    <a:schemeClr val="bg2">
                      <a:lumMod val="95000"/>
                    </a:schemeClr>
                  </a:solidFill>
                  <a:latin typeface="Calibri" panose="020F0502020204030204"/>
                  <a:ea typeface="等线" charset="-122"/>
                  <a:cs typeface=""/>
                </a:rPr>
                <a:t>IP</a:t>
              </a:r>
              <a:endParaRPr 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986245" y="4036486"/>
              <a:ext cx="18694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Private Docker Registry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6088024" y="4346322"/>
              <a:ext cx="16011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LDAP Configuration</a:t>
              </a:r>
              <a:endPara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158555" y="4662996"/>
              <a:ext cx="1460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Volumes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(Cluster volumes)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972609" y="3477881"/>
              <a:ext cx="1885816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Network Segmentation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(policies, namespaces)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037093" y="3141624"/>
              <a:ext cx="17468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Calico Network (SDN)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222992" y="3577627"/>
            <a:ext cx="1517781" cy="1713000"/>
            <a:chOff x="7900527" y="3541853"/>
            <a:chExt cx="1717781" cy="1712999"/>
          </a:xfrm>
        </p:grpSpPr>
        <p:sp>
          <p:nvSpPr>
            <p:cNvPr id="153" name="Rectangle 152"/>
            <p:cNvSpPr/>
            <p:nvPr/>
          </p:nvSpPr>
          <p:spPr>
            <a:xfrm>
              <a:off x="7902299" y="3541853"/>
              <a:ext cx="1705130" cy="1712999"/>
            </a:xfrm>
            <a:prstGeom prst="rect">
              <a:avLst/>
            </a:prstGeom>
            <a:solidFill>
              <a:srgbClr val="4178BE"/>
            </a:solidFill>
            <a:ln w="12700" cap="flat" cmpd="sng" algn="ctr">
              <a:solidFill>
                <a:srgbClr val="5A6464"/>
              </a:solidFill>
              <a:prstDash val="solid"/>
              <a:miter lim="800000"/>
            </a:ln>
            <a:effectLst/>
          </p:spPr>
          <p:txBody>
            <a:bodyPr lIns="121920" tIns="60960" rIns="121920" bIns="60960" rtlCol="0" anchor="t"/>
            <a:lstStyle/>
            <a:p>
              <a:pPr algn="ctr" defTabSz="1219170" hangingPunct="1">
                <a:defRPr/>
              </a:pPr>
              <a:r>
                <a:rPr lang="en-US" sz="1667" kern="1200" dirty="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rPr>
                <a:t>HA File Server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900527" y="3921714"/>
              <a:ext cx="1717781" cy="52322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Volumes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(Persistent volumes)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7900527" y="4443077"/>
              <a:ext cx="17069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Shared Volumes</a:t>
              </a:r>
            </a:p>
            <a:p>
              <a:pPr algn="ctr" defTabSz="1219170" hangingPunct="1">
                <a:defRPr/>
              </a:pPr>
              <a:r>
                <a:rPr lang="en-US" sz="14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(Cluster volumes)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8046077" y="4917525"/>
              <a:ext cx="1453428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400" kern="120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Block Volumes</a:t>
              </a:r>
              <a:endPara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7563761" y="1853809"/>
            <a:ext cx="2295440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Worker nodes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(1 - n)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7894205" y="4700308"/>
            <a:ext cx="1669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volumes)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7855669" y="4331186"/>
            <a:ext cx="1746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Calico Network (SDN)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7979472" y="3116108"/>
            <a:ext cx="1414773" cy="788408"/>
            <a:chOff x="9716350" y="3262802"/>
            <a:chExt cx="1414773" cy="788408"/>
          </a:xfrm>
          <a:noFill/>
        </p:grpSpPr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855D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9716350" y="3262802"/>
              <a:ext cx="788408" cy="788408"/>
            </a:xfrm>
            <a:prstGeom prst="rect">
              <a:avLst/>
            </a:prstGeom>
            <a:grpFill/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9855D3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0342715" y="3262802"/>
              <a:ext cx="788408" cy="788408"/>
            </a:xfrm>
            <a:prstGeom prst="rect">
              <a:avLst/>
            </a:prstGeom>
            <a:grpFill/>
          </p:spPr>
        </p:pic>
      </p:grpSp>
      <p:pic>
        <p:nvPicPr>
          <p:cNvPr id="182" name="Picture 181" descr="IBM_CloudAutomationManager_Logo_Right.em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04" b="-14779"/>
          <a:stretch/>
        </p:blipFill>
        <p:spPr>
          <a:xfrm>
            <a:off x="8311845" y="2812938"/>
            <a:ext cx="773945" cy="83325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040941" y="3238702"/>
            <a:ext cx="1361654" cy="493354"/>
            <a:chOff x="7026476" y="581620"/>
            <a:chExt cx="1021241" cy="370015"/>
          </a:xfrm>
        </p:grpSpPr>
        <p:sp>
          <p:nvSpPr>
            <p:cNvPr id="177" name="TextBox 176"/>
            <p:cNvSpPr txBox="1"/>
            <p:nvPr/>
          </p:nvSpPr>
          <p:spPr>
            <a:xfrm>
              <a:off x="7026476" y="743886"/>
              <a:ext cx="1021241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2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Automation (CAM)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067129" y="581620"/>
              <a:ext cx="960985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70" hangingPunct="1">
                <a:defRPr/>
              </a:pPr>
              <a:r>
                <a:rPr lang="en-US" sz="1200" kern="1200" dirty="0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Multi Cloud </a:t>
              </a:r>
              <a:r>
                <a:rPr lang="en-US" sz="1200" kern="1200" dirty="0" err="1">
                  <a:solidFill>
                    <a:srgbClr val="AEB8B8">
                      <a:lumMod val="20000"/>
                      <a:lumOff val="80000"/>
                    </a:srgbClr>
                  </a:solidFill>
                  <a:latin typeface="Calibri" panose="020F0502020204030204"/>
                  <a:ea typeface=""/>
                  <a:cs typeface=""/>
                </a:rPr>
                <a:t>Mgnt</a:t>
              </a:r>
              <a:endParaRPr lang="en-US" sz="12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4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Cluster CAM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5991419" y="1578497"/>
            <a:ext cx="76576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>
            <a:spAutoFit/>
          </a:bodyPr>
          <a:lstStyle/>
          <a:p>
            <a:pPr algn="ctr" defTabSz="1219170" hangingPunct="1">
              <a:defRPr/>
            </a:pP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Virtual</a:t>
            </a:r>
            <a:r>
              <a:rPr lang="zh-CN" altLang="en-US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 </a:t>
            </a:r>
            <a:r>
              <a:rPr lang="en-US" altLang="zh-CN" sz="1000" kern="1200" dirty="0">
                <a:solidFill>
                  <a:schemeClr val="bg2">
                    <a:lumMod val="95000"/>
                  </a:schemeClr>
                </a:solidFill>
                <a:latin typeface="Calibri" panose="020F0502020204030204"/>
                <a:ea typeface="等线" charset="-122"/>
                <a:cs typeface=""/>
              </a:rPr>
              <a:t>IP</a:t>
            </a:r>
            <a:endParaRPr lang="en-US" sz="1000" kern="1200" dirty="0">
              <a:solidFill>
                <a:schemeClr val="bg2">
                  <a:lumMod val="95000"/>
                </a:scheme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6298" y="1816497"/>
            <a:ext cx="1360455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Boot node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054298" y="1855496"/>
            <a:ext cx="2414329" cy="3438356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CF 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nodes (17- n</a:t>
            </a: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427619" y="5588314"/>
            <a:ext cx="8958468" cy="530020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ctr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OpenStack, </a:t>
            </a:r>
            <a:r>
              <a:rPr lang="en-US" sz="1667" kern="1200" dirty="0" smtClean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VMware</a:t>
            </a:r>
            <a:endParaRPr lang="en-US" sz="1667" kern="1200" dirty="0">
              <a:solidFill>
                <a:srgbClr val="FFFFFF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913322" y="3541854"/>
            <a:ext cx="2411823" cy="1712999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HA File Server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990823" y="3956437"/>
            <a:ext cx="222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volumes)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60066" y="2810212"/>
            <a:ext cx="106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External Docker link</a:t>
            </a:r>
          </a:p>
        </p:txBody>
      </p:sp>
      <p:sp>
        <p:nvSpPr>
          <p:cNvPr id="94" name="Rectangle 93"/>
          <p:cNvSpPr/>
          <p:nvPr/>
        </p:nvSpPr>
        <p:spPr>
          <a:xfrm>
            <a:off x="459880" y="2320513"/>
            <a:ext cx="1043803" cy="489699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Ansible based installer</a:t>
            </a:r>
          </a:p>
        </p:txBody>
      </p:sp>
      <p:sp>
        <p:nvSpPr>
          <p:cNvPr id="95" name="Document 94"/>
          <p:cNvSpPr/>
          <p:nvPr/>
        </p:nvSpPr>
        <p:spPr>
          <a:xfrm>
            <a:off x="459880" y="3529459"/>
            <a:ext cx="1043803" cy="535748"/>
          </a:xfrm>
          <a:prstGeom prst="flowChartDocumen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 err="1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Config</a:t>
            </a: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 files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59880" y="2918441"/>
            <a:ext cx="1043803" cy="489699"/>
          </a:xfrm>
          <a:prstGeom prst="rect">
            <a:avLst/>
          </a:prstGeom>
          <a:solidFill>
            <a:srgbClr val="FFFF00"/>
          </a:solidFill>
          <a:ln w="3175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1219170" hangingPunct="1">
              <a:defRPr/>
            </a:pPr>
            <a:r>
              <a:rPr lang="en-US" sz="1083" kern="1200" dirty="0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Ansible based cluster </a:t>
            </a:r>
            <a:r>
              <a:rPr lang="en-US" sz="1083" kern="1200" dirty="0" err="1">
                <a:solidFill>
                  <a:srgbClr val="5A6464"/>
                </a:solidFill>
                <a:latin typeface="Calibri" panose="020F0502020204030204"/>
                <a:ea typeface=""/>
                <a:cs typeface=""/>
              </a:rPr>
              <a:t>mgnt</a:t>
            </a:r>
            <a:endParaRPr lang="en-US" sz="1083" kern="1200" dirty="0">
              <a:solidFill>
                <a:srgbClr val="5A6464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484705" y="1817351"/>
            <a:ext cx="1290888" cy="1666012"/>
          </a:xfrm>
          <a:prstGeom prst="rect">
            <a:avLst/>
          </a:prstGeom>
          <a:solidFill>
            <a:srgbClr val="4178BE"/>
          </a:solidFill>
          <a:ln w="12700" cap="flat" cmpd="sng" algn="ctr">
            <a:solidFill>
              <a:srgbClr val="5A6464"/>
            </a:solidFill>
            <a:prstDash val="solid"/>
            <a:miter lim="800000"/>
          </a:ln>
          <a:effectLst/>
        </p:spPr>
        <p:txBody>
          <a:bodyPr lIns="121920" tIns="60960" rIns="121920" bIns="60960" rtlCol="0" anchor="t"/>
          <a:lstStyle/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Enterprise</a:t>
            </a:r>
          </a:p>
          <a:p>
            <a:pPr algn="ctr" defTabSz="1219170" hangingPunct="1">
              <a:defRPr/>
            </a:pPr>
            <a:r>
              <a:rPr lang="en-US" sz="1667" kern="1200" dirty="0">
                <a:solidFill>
                  <a:srgbClr val="FFFFFF"/>
                </a:solidFill>
                <a:latin typeface="Calibri" panose="020F0502020204030204"/>
                <a:ea typeface=""/>
                <a:cs typeface=""/>
              </a:rPr>
              <a:t>LDAP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6431034" y="4701995"/>
            <a:ext cx="1669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(Persistent volumes)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034739" y="4431501"/>
            <a:ext cx="2220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Shared Volumes</a:t>
            </a:r>
          </a:p>
          <a:p>
            <a:pPr algn="ctr"/>
            <a:r>
              <a:rPr lang="en-US" sz="1400" kern="1200" dirty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(Cluster volumes)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930616" y="4283711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kern="1200" dirty="0" smtClean="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CF SDN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04999" y="4917524"/>
            <a:ext cx="145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 Volumes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65139" y="4878439"/>
            <a:ext cx="1453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kern="1200">
                <a:solidFill>
                  <a:srgbClr val="AEB8B8">
                    <a:lumMod val="20000"/>
                    <a:lumOff val="80000"/>
                  </a:srgbClr>
                </a:solidFill>
                <a:latin typeface="Calibri" panose="020F0502020204030204"/>
                <a:ea typeface=""/>
                <a:cs typeface=""/>
              </a:rPr>
              <a:t>Block Volumes</a:t>
            </a:r>
            <a:endParaRPr lang="en-US" sz="1400" kern="1200" dirty="0">
              <a:solidFill>
                <a:srgbClr val="AEB8B8">
                  <a:lumMod val="20000"/>
                  <a:lumOff val="80000"/>
                </a:srgbClr>
              </a:solidFill>
              <a:latin typeface="Calibri" panose="020F0502020204030204"/>
              <a:ea typeface=""/>
              <a:cs typeface="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554072" y="2425444"/>
            <a:ext cx="1414773" cy="1104824"/>
            <a:chOff x="5715855" y="1751868"/>
            <a:chExt cx="1061080" cy="828618"/>
          </a:xfrm>
        </p:grpSpPr>
        <p:grpSp>
          <p:nvGrpSpPr>
            <p:cNvPr id="39" name="Group 38"/>
            <p:cNvGrpSpPr/>
            <p:nvPr/>
          </p:nvGrpSpPr>
          <p:grpSpPr>
            <a:xfrm>
              <a:off x="5715855" y="1989180"/>
              <a:ext cx="1061080" cy="591306"/>
              <a:chOff x="9716350" y="3262802"/>
              <a:chExt cx="1414773" cy="788408"/>
            </a:xfrm>
            <a:noFill/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178BE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9716350" y="3262802"/>
                <a:ext cx="788408" cy="788408"/>
              </a:xfrm>
              <a:prstGeom prst="rect">
                <a:avLst/>
              </a:prstGeom>
              <a:grpFill/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rgbClr val="4178BE">
                    <a:tint val="45000"/>
                    <a:satMod val="400000"/>
                  </a:srgbClr>
                </a:duotone>
              </a:blip>
              <a:stretch>
                <a:fillRect/>
              </a:stretch>
            </p:blipFill>
            <p:spPr>
              <a:xfrm>
                <a:off x="10342715" y="3262802"/>
                <a:ext cx="788408" cy="788408"/>
              </a:xfrm>
              <a:prstGeom prst="rect">
                <a:avLst/>
              </a:prstGeom>
              <a:grpFill/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5871797" y="1751868"/>
              <a:ext cx="617223" cy="609595"/>
              <a:chOff x="-1259337" y="2656968"/>
              <a:chExt cx="822964" cy="812793"/>
            </a:xfrm>
          </p:grpSpPr>
          <p:sp>
            <p:nvSpPr>
              <p:cNvPr id="43" name="Hexagon 42"/>
              <p:cNvSpPr>
                <a:spLocks noChangeAspect="1"/>
              </p:cNvSpPr>
              <p:nvPr/>
            </p:nvSpPr>
            <p:spPr>
              <a:xfrm>
                <a:off x="-1259337" y="289711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44" name="Hexagon 43"/>
              <p:cNvSpPr>
                <a:spLocks noChangeAspect="1"/>
              </p:cNvSpPr>
              <p:nvPr/>
            </p:nvSpPr>
            <p:spPr>
              <a:xfrm>
                <a:off x="-886108" y="265696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45" name="Hexagon 44"/>
              <p:cNvSpPr>
                <a:spLocks noChangeAspect="1"/>
              </p:cNvSpPr>
              <p:nvPr/>
            </p:nvSpPr>
            <p:spPr>
              <a:xfrm>
                <a:off x="-886108" y="3082058"/>
                <a:ext cx="449735" cy="387703"/>
              </a:xfrm>
              <a:prstGeom prst="hexagon">
                <a:avLst/>
              </a:prstGeom>
              <a:solidFill>
                <a:srgbClr val="00B0F0"/>
              </a:solidFill>
              <a:ln w="3175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70" hangingPunct="1">
                  <a:defRPr/>
                </a:pPr>
                <a:endParaRPr lang="en-US" kern="1200">
                  <a:solidFill>
                    <a:srgbClr val="FFFFFF"/>
                  </a:solidFill>
                  <a:latin typeface="Calibri" panose="020F0502020204030204"/>
                  <a:ea typeface=""/>
                  <a:cs typeface="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852029" y="2081691"/>
              <a:ext cx="819167" cy="370015"/>
              <a:chOff x="7138039" y="581620"/>
              <a:chExt cx="819167" cy="37001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7276763" y="743886"/>
                <a:ext cx="520672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 hangingPunct="1">
                  <a:defRPr/>
                </a:pPr>
                <a:r>
                  <a:rPr lang="en-US" sz="1200" kern="1200" dirty="0">
                    <a:solidFill>
                      <a:srgbClr val="AEB8B8">
                        <a:lumMod val="20000"/>
                        <a:lumOff val="80000"/>
                      </a:srgbClr>
                    </a:solidFill>
                    <a:latin typeface="Calibri" panose="020F0502020204030204"/>
                    <a:ea typeface=""/>
                    <a:cs typeface=""/>
                  </a:rPr>
                  <a:t>Services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138039" y="581620"/>
                <a:ext cx="819167" cy="207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 hangingPunct="1">
                  <a:defRPr/>
                </a:pPr>
                <a:r>
                  <a:rPr lang="en-US" sz="1200" kern="1200" dirty="0">
                    <a:solidFill>
                      <a:srgbClr val="AEB8B8">
                        <a:lumMod val="20000"/>
                        <a:lumOff val="80000"/>
                      </a:srgbClr>
                    </a:solidFill>
                    <a:latin typeface="Calibri" panose="020F0502020204030204"/>
                    <a:ea typeface=""/>
                    <a:cs typeface=""/>
                  </a:rPr>
                  <a:t>Cloud Foundry</a:t>
                </a:r>
              </a:p>
            </p:txBody>
          </p:sp>
        </p:grpSp>
      </p:grpSp>
      <p:sp>
        <p:nvSpPr>
          <p:cNvPr id="49" name="Dockerfile"/>
          <p:cNvSpPr txBox="1">
            <a:spLocks/>
          </p:cNvSpPr>
          <p:nvPr/>
        </p:nvSpPr>
        <p:spPr>
          <a:xfrm>
            <a:off x="0" y="6962"/>
            <a:ext cx="12192000" cy="798787"/>
          </a:xfrm>
          <a:prstGeom prst="rect">
            <a:avLst/>
          </a:prstGeom>
          <a:solidFill>
            <a:srgbClr val="D9D9D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 fontScale="85000" lnSpcReduction="1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IBM Cloud Private </a:t>
            </a:r>
            <a:r>
              <a:rPr lang="mr-IN" dirty="0" smtClean="0"/>
              <a:t>–</a:t>
            </a:r>
            <a:r>
              <a:rPr lang="en-US" dirty="0" smtClean="0"/>
              <a:t> Management cluster (EE) CF services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35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BM Cloud 2017">
  <a:themeElements>
    <a:clrScheme name="IBM Cloud 2017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1F92F4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4339</Words>
  <Application>Microsoft Office PowerPoint</Application>
  <PresentationFormat>Custom</PresentationFormat>
  <Paragraphs>2782</Paragraphs>
  <Slides>34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IBM Cloud 2017</vt:lpstr>
      <vt:lpstr>ICP sizing and typical deployments </vt:lpstr>
      <vt:lpstr>Agenda</vt:lpstr>
      <vt:lpstr>PowerPoint Presentation</vt:lpstr>
      <vt:lpstr>ICP &gt; Typical deployments From sandboxes to full HA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ICP &gt; Placement How to activate production environments?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ICP &gt; Sizing Determining what workloads, how they behave ...</vt:lpstr>
      <vt:lpstr>PowerPoint Presentation</vt:lpstr>
      <vt:lpstr>PowerPoint Presentation</vt:lpstr>
      <vt:lpstr>PowerPoint Presentation</vt:lpstr>
      <vt:lpstr>Step 1.1 – Workload and workload sizing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 with Kubernetes &amp; IBM Cloud Private</dc:title>
  <dc:creator>agoering1705</dc:creator>
  <cp:lastModifiedBy>ADMINIBM</cp:lastModifiedBy>
  <cp:revision>37</cp:revision>
  <dcterms:modified xsi:type="dcterms:W3CDTF">2018-04-20T21:16:36Z</dcterms:modified>
</cp:coreProperties>
</file>